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2" r:id="rId7"/>
    <p:sldId id="261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E1A71"/>
    <a:srgbClr val="B42790"/>
    <a:srgbClr val="D0BAF0"/>
    <a:srgbClr val="A67EE2"/>
    <a:srgbClr val="E4E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74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B72AE-7B28-4F89-9FB1-1C87EDC90F88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A1662-4FA9-48E9-8A29-EF373DA60C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35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12712"/>
            <a:ext cx="12192000" cy="2561008"/>
          </a:xfrm>
          <a:prstGeom prst="rect">
            <a:avLst/>
          </a:prstGeom>
          <a:solidFill>
            <a:srgbClr val="660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226" y="1731653"/>
            <a:ext cx="10993549" cy="212312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defRPr lang="en-US" altLang="en-US" sz="3600" b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4194262"/>
            <a:ext cx="10993547" cy="1340999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cap="none" baseline="0">
                <a:solidFill>
                  <a:srgbClr val="66087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98C1FBC-DB92-8D4C-8889-541C754A5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00" y="275794"/>
            <a:ext cx="2519770" cy="99210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B807CA4-C594-3747-811D-AECABC927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5953" y="5956139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60874"/>
                </a:solidFill>
              </a:defRPr>
            </a:lvl1pPr>
          </a:lstStyle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0223C87-E140-FC47-8247-2D68FF33A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5951813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rgbClr val="660874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42ACB8-E538-4440-8190-A32049363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1" y="5956139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60874"/>
                </a:solidFill>
              </a:defRPr>
            </a:lvl1pPr>
          </a:lstStyle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17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 cap="none" baseline="0">
                <a:solidFill>
                  <a:srgbClr val="660874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9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52075E8-AF1D-904C-94C1-FC4415AEDE22}"/>
              </a:ext>
            </a:extLst>
          </p:cNvPr>
          <p:cNvSpPr>
            <a:spLocks noChangeAspect="1"/>
          </p:cNvSpPr>
          <p:nvPr/>
        </p:nvSpPr>
        <p:spPr>
          <a:xfrm>
            <a:off x="0" y="1"/>
            <a:ext cx="201799" cy="6858000"/>
          </a:xfrm>
          <a:prstGeom prst="rect">
            <a:avLst/>
          </a:prstGeom>
          <a:solidFill>
            <a:srgbClr val="660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506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13FAC5A-AE07-2149-BE0E-FF68E2AA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817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2" y="0"/>
            <a:ext cx="3352798" cy="6858000"/>
          </a:xfrm>
          <a:prstGeom prst="rect">
            <a:avLst/>
          </a:prstGeom>
          <a:solidFill>
            <a:srgbClr val="660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3673" y="675728"/>
            <a:ext cx="2089963" cy="5183073"/>
          </a:xfrm>
          <a:prstGeom prst="rect">
            <a:avLst/>
          </a:prstGeom>
        </p:spPr>
        <p:txBody>
          <a:bodyPr vert="eaVert" anchor="b"/>
          <a:lstStyle>
            <a:lvl1pPr>
              <a:defRPr cap="none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5" y="675728"/>
            <a:ext cx="7896279" cy="5183073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4" y="5956139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5" y="5951813"/>
            <a:ext cx="7896279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6" y="5956139"/>
            <a:ext cx="970459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85B7696-CB4E-1240-9BA7-6A9255852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37" y="92600"/>
            <a:ext cx="1015763" cy="10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01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0E512AB8-B1DA-7BB5-FA07-6C22ED9FF9B4}"/>
              </a:ext>
            </a:extLst>
          </p:cNvPr>
          <p:cNvSpPr/>
          <p:nvPr/>
        </p:nvSpPr>
        <p:spPr>
          <a:xfrm>
            <a:off x="0" y="1512712"/>
            <a:ext cx="12192000" cy="2561008"/>
          </a:xfrm>
          <a:prstGeom prst="rect">
            <a:avLst/>
          </a:prstGeom>
          <a:solidFill>
            <a:srgbClr val="6023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标题 12">
            <a:extLst>
              <a:ext uri="{FF2B5EF4-FFF2-40B4-BE49-F238E27FC236}">
                <a16:creationId xmlns:a16="http://schemas.microsoft.com/office/drawing/2014/main" id="{49408BF6-147B-3BA5-93C0-6EC457CD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2015068"/>
            <a:ext cx="11011584" cy="1556296"/>
          </a:xfrm>
        </p:spPr>
        <p:txBody>
          <a:bodyPr>
            <a:noAutofit/>
          </a:bodyPr>
          <a:lstStyle>
            <a:lvl1pPr algn="ctr">
              <a:defRPr lang="zh-CN" altLang="en-US" sz="6000" b="1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E054BDB-141F-27DF-1090-07F60F9C4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3" y="4194262"/>
            <a:ext cx="10993547" cy="1340999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cap="none" baseline="0">
                <a:solidFill>
                  <a:srgbClr val="66087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BE11D8-FE62-3CFE-444F-0577B2FE9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00" y="275794"/>
            <a:ext cx="2519770" cy="99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04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DD2CFE8-92EC-81D2-8464-EDBBBEAC3FDE}"/>
              </a:ext>
            </a:extLst>
          </p:cNvPr>
          <p:cNvSpPr>
            <a:spLocks noChangeAspect="1"/>
          </p:cNvSpPr>
          <p:nvPr/>
        </p:nvSpPr>
        <p:spPr>
          <a:xfrm>
            <a:off x="2" y="0"/>
            <a:ext cx="3488007" cy="6858000"/>
          </a:xfrm>
          <a:prstGeom prst="rect">
            <a:avLst/>
          </a:prstGeom>
          <a:solidFill>
            <a:srgbClr val="602381"/>
          </a:solidFill>
          <a:ln>
            <a:solidFill>
              <a:srgbClr val="6023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65F798-37CF-C909-DA99-CF1A7B45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91" y="1964075"/>
            <a:ext cx="2991424" cy="29298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480819E-9A74-E1B6-7276-ADD0D44F71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660874"/>
              </a:clrFrom>
              <a:clrTo>
                <a:srgbClr val="66087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00" y="92600"/>
            <a:ext cx="1015763" cy="1019553"/>
          </a:xfrm>
          <a:prstGeom prst="rect">
            <a:avLst/>
          </a:prstGeom>
        </p:spPr>
      </p:pic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D5DDEB16-2FE3-8661-515B-A407A96E42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9738" y="1112838"/>
            <a:ext cx="7350125" cy="4602162"/>
          </a:xfrm>
        </p:spPr>
        <p:txBody>
          <a:bodyPr anchor="ctr"/>
          <a:lstStyle>
            <a:lvl1pPr marL="228600" indent="-228600">
              <a:lnSpc>
                <a:spcPct val="130000"/>
              </a:lnSpc>
              <a:buFontTx/>
              <a:buBlip>
                <a:blip r:embed="rId3"/>
              </a:buBlip>
              <a:defRPr baseline="0">
                <a:latin typeface="Arial Black" panose="020B0A04020102020204" pitchFamily="34" charset="0"/>
                <a:ea typeface="黑体" panose="02010609060101010101" pitchFamily="49" charset="-122"/>
              </a:defRPr>
            </a:lvl1pPr>
            <a:lvl2pPr marL="685800" indent="-228600">
              <a:lnSpc>
                <a:spcPct val="130000"/>
              </a:lnSpc>
              <a:buFontTx/>
              <a:buBlip>
                <a:blip r:embed="rId3"/>
              </a:buBlip>
              <a:defRPr baseline="0">
                <a:latin typeface="Arial Black" panose="020B0A040201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130000"/>
              </a:lnSpc>
              <a:buFontTx/>
              <a:buBlip>
                <a:blip r:embed="rId3"/>
              </a:buBlip>
              <a:defRPr baseline="0">
                <a:latin typeface="Arial Black" panose="020B0A040201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130000"/>
              </a:lnSpc>
              <a:buFontTx/>
              <a:buBlip>
                <a:blip r:embed="rId3"/>
              </a:buBlip>
              <a:defRPr baseline="0">
                <a:latin typeface="Arial Black" panose="020B0A040201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130000"/>
              </a:lnSpc>
              <a:buFontTx/>
              <a:buBlip>
                <a:blip r:embed="rId3"/>
              </a:buBlip>
              <a:defRPr baseline="0">
                <a:latin typeface="Arial Black" panose="020B0A04020102020204" pitchFamily="34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 单击此处编辑母版文本样式</a:t>
            </a:r>
          </a:p>
          <a:p>
            <a:pPr lvl="1"/>
            <a:r>
              <a:rPr lang="zh-CN" altLang="en-US" dirty="0"/>
              <a:t> 二级</a:t>
            </a:r>
          </a:p>
          <a:p>
            <a:pPr lvl="2"/>
            <a:r>
              <a:rPr lang="zh-CN" altLang="en-US" dirty="0"/>
              <a:t> 三级</a:t>
            </a:r>
          </a:p>
          <a:p>
            <a:pPr lvl="3"/>
            <a:r>
              <a:rPr lang="zh-CN" altLang="en-US" dirty="0"/>
              <a:t> 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70425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808C6E-6F01-67AB-C5A3-699C8BD5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FE0078-CDB3-6388-91FA-140B9D8E6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9" name="手动输入 21">
            <a:extLst>
              <a:ext uri="{FF2B5EF4-FFF2-40B4-BE49-F238E27FC236}">
                <a16:creationId xmlns:a16="http://schemas.microsoft.com/office/drawing/2014/main" id="{49DE02F8-726E-80D0-B6BA-3B629E736946}"/>
              </a:ext>
            </a:extLst>
          </p:cNvPr>
          <p:cNvSpPr/>
          <p:nvPr/>
        </p:nvSpPr>
        <p:spPr>
          <a:xfrm rot="16200000" flipV="1">
            <a:off x="146693" y="173652"/>
            <a:ext cx="585216" cy="878601"/>
          </a:xfrm>
          <a:prstGeom prst="flowChartManualInput">
            <a:avLst/>
          </a:prstGeom>
          <a:solidFill>
            <a:srgbClr val="B4279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0" name="手动输入 3">
            <a:extLst>
              <a:ext uri="{FF2B5EF4-FFF2-40B4-BE49-F238E27FC236}">
                <a16:creationId xmlns:a16="http://schemas.microsoft.com/office/drawing/2014/main" id="{6BC161F9-1475-FD98-8143-75A44E9E9F37}"/>
              </a:ext>
            </a:extLst>
          </p:cNvPr>
          <p:cNvSpPr/>
          <p:nvPr/>
        </p:nvSpPr>
        <p:spPr>
          <a:xfrm rot="16200000" flipV="1">
            <a:off x="114300" y="135941"/>
            <a:ext cx="585216" cy="813816"/>
          </a:xfrm>
          <a:prstGeom prst="flowChartManualInput">
            <a:avLst/>
          </a:prstGeom>
          <a:solidFill>
            <a:srgbClr val="3E1A7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cxnSp>
        <p:nvCxnSpPr>
          <p:cNvPr id="61" name="直线连接符 5">
            <a:extLst>
              <a:ext uri="{FF2B5EF4-FFF2-40B4-BE49-F238E27FC236}">
                <a16:creationId xmlns:a16="http://schemas.microsoft.com/office/drawing/2014/main" id="{C4E8D179-0CB2-4C9B-FBAF-D20888956C48}"/>
              </a:ext>
            </a:extLst>
          </p:cNvPr>
          <p:cNvCxnSpPr>
            <a:cxnSpLocks/>
          </p:cNvCxnSpPr>
          <p:nvPr/>
        </p:nvCxnSpPr>
        <p:spPr>
          <a:xfrm>
            <a:off x="-1" y="905561"/>
            <a:ext cx="12192001" cy="0"/>
          </a:xfrm>
          <a:prstGeom prst="line">
            <a:avLst/>
          </a:prstGeom>
          <a:noFill/>
          <a:ln w="19050" cap="flat" cmpd="sng" algn="ctr">
            <a:solidFill>
              <a:srgbClr val="3E1A71"/>
            </a:solidFill>
            <a:prstDash val="solid"/>
          </a:ln>
          <a:effectLst/>
        </p:spPr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32492177-F958-8A4F-67A9-5AB590EA6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6" b="27820"/>
          <a:stretch/>
        </p:blipFill>
        <p:spPr>
          <a:xfrm>
            <a:off x="10064787" y="162381"/>
            <a:ext cx="1840032" cy="711763"/>
          </a:xfrm>
          <a:prstGeom prst="rect">
            <a:avLst/>
          </a:prstGeom>
        </p:spPr>
      </p:pic>
      <p:sp>
        <p:nvSpPr>
          <p:cNvPr id="8" name="日期占位符 3">
            <a:extLst>
              <a:ext uri="{FF2B5EF4-FFF2-40B4-BE49-F238E27FC236}">
                <a16:creationId xmlns:a16="http://schemas.microsoft.com/office/drawing/2014/main" id="{6FD46D36-D5F6-84C3-6DC3-E9A781778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BA18FDD-F9C9-7CF7-C951-61EFA7BF9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1DAA7172-3291-FEF6-429F-65F5462E4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00" y="6356350"/>
            <a:ext cx="469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15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引用的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FE0078-CDB3-6388-91FA-140B9D8E6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9" name="手动输入 21">
            <a:extLst>
              <a:ext uri="{FF2B5EF4-FFF2-40B4-BE49-F238E27FC236}">
                <a16:creationId xmlns:a16="http://schemas.microsoft.com/office/drawing/2014/main" id="{49DE02F8-726E-80D0-B6BA-3B629E736946}"/>
              </a:ext>
            </a:extLst>
          </p:cNvPr>
          <p:cNvSpPr/>
          <p:nvPr/>
        </p:nvSpPr>
        <p:spPr>
          <a:xfrm rot="16200000" flipV="1">
            <a:off x="146693" y="173652"/>
            <a:ext cx="585216" cy="878601"/>
          </a:xfrm>
          <a:prstGeom prst="flowChartManualInput">
            <a:avLst/>
          </a:prstGeom>
          <a:solidFill>
            <a:srgbClr val="B4279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0" name="手动输入 3">
            <a:extLst>
              <a:ext uri="{FF2B5EF4-FFF2-40B4-BE49-F238E27FC236}">
                <a16:creationId xmlns:a16="http://schemas.microsoft.com/office/drawing/2014/main" id="{6BC161F9-1475-FD98-8143-75A44E9E9F37}"/>
              </a:ext>
            </a:extLst>
          </p:cNvPr>
          <p:cNvSpPr/>
          <p:nvPr/>
        </p:nvSpPr>
        <p:spPr>
          <a:xfrm rot="16200000" flipV="1">
            <a:off x="114300" y="135941"/>
            <a:ext cx="585216" cy="813816"/>
          </a:xfrm>
          <a:prstGeom prst="flowChartManualInput">
            <a:avLst/>
          </a:prstGeom>
          <a:solidFill>
            <a:srgbClr val="3E1A7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cxnSp>
        <p:nvCxnSpPr>
          <p:cNvPr id="61" name="直线连接符 5">
            <a:extLst>
              <a:ext uri="{FF2B5EF4-FFF2-40B4-BE49-F238E27FC236}">
                <a16:creationId xmlns:a16="http://schemas.microsoft.com/office/drawing/2014/main" id="{C4E8D179-0CB2-4C9B-FBAF-D20888956C48}"/>
              </a:ext>
            </a:extLst>
          </p:cNvPr>
          <p:cNvCxnSpPr>
            <a:cxnSpLocks/>
          </p:cNvCxnSpPr>
          <p:nvPr/>
        </p:nvCxnSpPr>
        <p:spPr>
          <a:xfrm>
            <a:off x="-1" y="905561"/>
            <a:ext cx="12192001" cy="0"/>
          </a:xfrm>
          <a:prstGeom prst="line">
            <a:avLst/>
          </a:prstGeom>
          <a:noFill/>
          <a:ln w="19050" cap="flat" cmpd="sng" algn="ctr">
            <a:solidFill>
              <a:srgbClr val="3E1A71"/>
            </a:solidFill>
            <a:prstDash val="solid"/>
          </a:ln>
          <a:effectLst/>
        </p:spPr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32492177-F958-8A4F-67A9-5AB590EA6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6" b="27820"/>
          <a:stretch/>
        </p:blipFill>
        <p:spPr>
          <a:xfrm>
            <a:off x="10064787" y="162381"/>
            <a:ext cx="1840032" cy="711763"/>
          </a:xfrm>
          <a:prstGeom prst="rect">
            <a:avLst/>
          </a:prstGeom>
        </p:spPr>
      </p:pic>
      <p:sp>
        <p:nvSpPr>
          <p:cNvPr id="8" name="标题 7">
            <a:extLst>
              <a:ext uri="{FF2B5EF4-FFF2-40B4-BE49-F238E27FC236}">
                <a16:creationId xmlns:a16="http://schemas.microsoft.com/office/drawing/2014/main" id="{543AB869-9DDC-D9E7-535C-11FA48AD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AB5EB1FB-AC2D-C149-CC22-79EE1369D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10515600" cy="446617"/>
          </a:xfrm>
        </p:spPr>
        <p:txBody>
          <a:bodyPr>
            <a:normAutofit/>
          </a:bodyPr>
          <a:lstStyle>
            <a:lvl1pPr marL="252000" indent="-252000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 sz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仿宋" panose="020106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96521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18E2CC-14FC-E69A-42E9-A163B5372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9641"/>
            <a:ext cx="5181600" cy="49826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8EA44C-CB1E-15B1-1C25-4BD651CBE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9642"/>
            <a:ext cx="5181600" cy="4982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9" name="手动输入 21">
            <a:extLst>
              <a:ext uri="{FF2B5EF4-FFF2-40B4-BE49-F238E27FC236}">
                <a16:creationId xmlns:a16="http://schemas.microsoft.com/office/drawing/2014/main" id="{3DBDC3A9-3ECA-39CC-FE05-058B24A1243C}"/>
              </a:ext>
            </a:extLst>
          </p:cNvPr>
          <p:cNvSpPr/>
          <p:nvPr/>
        </p:nvSpPr>
        <p:spPr>
          <a:xfrm rot="16200000" flipV="1">
            <a:off x="146693" y="173652"/>
            <a:ext cx="585216" cy="878601"/>
          </a:xfrm>
          <a:prstGeom prst="flowChartManualInput">
            <a:avLst/>
          </a:prstGeom>
          <a:solidFill>
            <a:srgbClr val="B4279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手动输入 3">
            <a:extLst>
              <a:ext uri="{FF2B5EF4-FFF2-40B4-BE49-F238E27FC236}">
                <a16:creationId xmlns:a16="http://schemas.microsoft.com/office/drawing/2014/main" id="{3F2445B4-889D-08C5-3623-CB72D3AC61DD}"/>
              </a:ext>
            </a:extLst>
          </p:cNvPr>
          <p:cNvSpPr/>
          <p:nvPr/>
        </p:nvSpPr>
        <p:spPr>
          <a:xfrm rot="16200000" flipV="1">
            <a:off x="114300" y="135941"/>
            <a:ext cx="585216" cy="813816"/>
          </a:xfrm>
          <a:prstGeom prst="flowChartManualInput">
            <a:avLst/>
          </a:prstGeom>
          <a:solidFill>
            <a:srgbClr val="3E1A7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cxnSp>
        <p:nvCxnSpPr>
          <p:cNvPr id="11" name="直线连接符 5">
            <a:extLst>
              <a:ext uri="{FF2B5EF4-FFF2-40B4-BE49-F238E27FC236}">
                <a16:creationId xmlns:a16="http://schemas.microsoft.com/office/drawing/2014/main" id="{7B33AB82-07D2-9919-152A-3932DD54532A}"/>
              </a:ext>
            </a:extLst>
          </p:cNvPr>
          <p:cNvCxnSpPr>
            <a:cxnSpLocks/>
          </p:cNvCxnSpPr>
          <p:nvPr/>
        </p:nvCxnSpPr>
        <p:spPr>
          <a:xfrm>
            <a:off x="-1" y="905561"/>
            <a:ext cx="12192001" cy="0"/>
          </a:xfrm>
          <a:prstGeom prst="line">
            <a:avLst/>
          </a:prstGeom>
          <a:noFill/>
          <a:ln w="19050" cap="flat" cmpd="sng" algn="ctr">
            <a:solidFill>
              <a:srgbClr val="3E1A71"/>
            </a:solidFill>
            <a:prstDash val="solid"/>
          </a:ln>
          <a:effectLst/>
        </p:spPr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BD94C8FE-6A50-ABAE-A016-D835F2FFB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6" b="27820"/>
          <a:stretch/>
        </p:blipFill>
        <p:spPr>
          <a:xfrm>
            <a:off x="10064787" y="162381"/>
            <a:ext cx="1840032" cy="711763"/>
          </a:xfrm>
          <a:prstGeom prst="rect">
            <a:avLst/>
          </a:prstGeom>
        </p:spPr>
      </p:pic>
      <p:sp>
        <p:nvSpPr>
          <p:cNvPr id="2" name="日期占位符 3">
            <a:extLst>
              <a:ext uri="{FF2B5EF4-FFF2-40B4-BE49-F238E27FC236}">
                <a16:creationId xmlns:a16="http://schemas.microsoft.com/office/drawing/2014/main" id="{C019A61C-43E6-7654-C76C-EEA0519C8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378B932E-0528-7C38-71C7-CFA9535ED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id="{5F690164-04AB-236D-9690-D3122732E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00" y="6356350"/>
            <a:ext cx="469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标题占位符 1">
            <a:extLst>
              <a:ext uri="{FF2B5EF4-FFF2-40B4-BE49-F238E27FC236}">
                <a16:creationId xmlns:a16="http://schemas.microsoft.com/office/drawing/2014/main" id="{BFFEAD0C-523D-6262-55B7-4831B007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870" y="164831"/>
            <a:ext cx="8900026" cy="75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5671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动输入 21">
            <a:extLst>
              <a:ext uri="{FF2B5EF4-FFF2-40B4-BE49-F238E27FC236}">
                <a16:creationId xmlns:a16="http://schemas.microsoft.com/office/drawing/2014/main" id="{1FD7D712-CA3A-3F7D-62A7-601AB964FCF5}"/>
              </a:ext>
            </a:extLst>
          </p:cNvPr>
          <p:cNvSpPr/>
          <p:nvPr/>
        </p:nvSpPr>
        <p:spPr>
          <a:xfrm rot="16200000" flipV="1">
            <a:off x="146693" y="173652"/>
            <a:ext cx="585216" cy="878601"/>
          </a:xfrm>
          <a:prstGeom prst="flowChartManualInput">
            <a:avLst/>
          </a:prstGeom>
          <a:solidFill>
            <a:srgbClr val="B4279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手动输入 3">
            <a:extLst>
              <a:ext uri="{FF2B5EF4-FFF2-40B4-BE49-F238E27FC236}">
                <a16:creationId xmlns:a16="http://schemas.microsoft.com/office/drawing/2014/main" id="{95D532BB-70D2-ACD7-BBA8-B795AC58A487}"/>
              </a:ext>
            </a:extLst>
          </p:cNvPr>
          <p:cNvSpPr/>
          <p:nvPr/>
        </p:nvSpPr>
        <p:spPr>
          <a:xfrm rot="16200000" flipV="1">
            <a:off x="114300" y="135941"/>
            <a:ext cx="585216" cy="813816"/>
          </a:xfrm>
          <a:prstGeom prst="flowChartManualInput">
            <a:avLst/>
          </a:prstGeom>
          <a:solidFill>
            <a:srgbClr val="3E1A7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cxnSp>
        <p:nvCxnSpPr>
          <p:cNvPr id="9" name="直线连接符 5">
            <a:extLst>
              <a:ext uri="{FF2B5EF4-FFF2-40B4-BE49-F238E27FC236}">
                <a16:creationId xmlns:a16="http://schemas.microsoft.com/office/drawing/2014/main" id="{7A9CBB2F-CE07-3D5A-F1BD-62BEC6C88287}"/>
              </a:ext>
            </a:extLst>
          </p:cNvPr>
          <p:cNvCxnSpPr>
            <a:cxnSpLocks/>
          </p:cNvCxnSpPr>
          <p:nvPr/>
        </p:nvCxnSpPr>
        <p:spPr>
          <a:xfrm>
            <a:off x="-1" y="905561"/>
            <a:ext cx="12192001" cy="0"/>
          </a:xfrm>
          <a:prstGeom prst="line">
            <a:avLst/>
          </a:prstGeom>
          <a:noFill/>
          <a:ln w="19050" cap="flat" cmpd="sng" algn="ctr">
            <a:solidFill>
              <a:srgbClr val="3E1A71"/>
            </a:solidFill>
            <a:prstDash val="solid"/>
          </a:ln>
          <a:effectLst/>
        </p:spPr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BB0156DB-694C-8CF4-BB1C-71AE1D9F35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6" b="27820"/>
          <a:stretch/>
        </p:blipFill>
        <p:spPr>
          <a:xfrm>
            <a:off x="10064787" y="162381"/>
            <a:ext cx="1840032" cy="711763"/>
          </a:xfrm>
          <a:prstGeom prst="rect">
            <a:avLst/>
          </a:prstGeom>
        </p:spPr>
      </p:pic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D098AA0-7B42-AB26-3045-5433FD945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11" name="页脚占位符 4">
            <a:extLst>
              <a:ext uri="{FF2B5EF4-FFF2-40B4-BE49-F238E27FC236}">
                <a16:creationId xmlns:a16="http://schemas.microsoft.com/office/drawing/2014/main" id="{E147300B-1F9F-68FC-8443-06A08E6C0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02354D3E-9DF8-35D9-B8C8-C7C5FCA75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00" y="6356350"/>
            <a:ext cx="469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标题占位符 1">
            <a:extLst>
              <a:ext uri="{FF2B5EF4-FFF2-40B4-BE49-F238E27FC236}">
                <a16:creationId xmlns:a16="http://schemas.microsoft.com/office/drawing/2014/main" id="{4FD1ABFD-109D-B0BC-105A-546EC382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870" y="164831"/>
            <a:ext cx="8900026" cy="75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878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89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180498"/>
            <a:ext cx="11029615" cy="36783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1" y="5956139"/>
            <a:ext cx="1052508" cy="365125"/>
          </a:xfrm>
        </p:spPr>
        <p:txBody>
          <a:bodyPr/>
          <a:lstStyle/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5D466B2-7417-6A44-93CE-B6AD2C9C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750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712CA51D-FD70-C947-AA2A-7D31051F37F6}"/>
              </a:ext>
            </a:extLst>
          </p:cNvPr>
          <p:cNvSpPr>
            <a:spLocks noChangeAspect="1"/>
          </p:cNvSpPr>
          <p:nvPr/>
        </p:nvSpPr>
        <p:spPr>
          <a:xfrm>
            <a:off x="2" y="0"/>
            <a:ext cx="3488007" cy="6858000"/>
          </a:xfrm>
          <a:prstGeom prst="rect">
            <a:avLst/>
          </a:prstGeom>
          <a:solidFill>
            <a:srgbClr val="660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1" y="5956139"/>
            <a:ext cx="1052508" cy="365125"/>
          </a:xfrm>
        </p:spPr>
        <p:txBody>
          <a:bodyPr/>
          <a:lstStyle/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5C3A77-996F-D547-A946-FD706C8E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91" y="1964075"/>
            <a:ext cx="2991424" cy="29298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cap="none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EA75F0-3C7C-6E4E-BC95-17186F799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290" y="1137357"/>
            <a:ext cx="6066519" cy="4583289"/>
          </a:xfrm>
        </p:spPr>
        <p:txBody>
          <a:bodyPr anchor="ctr">
            <a:normAutofit/>
          </a:bodyPr>
          <a:lstStyle>
            <a:lvl1pPr algn="l">
              <a:defRPr sz="32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E98806B-B47C-4F4E-99EE-E81C923B8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0" y="92600"/>
            <a:ext cx="1015763" cy="10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3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0" y="5141976"/>
            <a:ext cx="12192000" cy="1258827"/>
          </a:xfrm>
          <a:prstGeom prst="rect">
            <a:avLst/>
          </a:prstGeom>
          <a:solidFill>
            <a:srgbClr val="660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4B44660-41EC-A14F-B294-9C3C67425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241" y="5257877"/>
            <a:ext cx="1015763" cy="1019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43912"/>
            <a:ext cx="11029615" cy="14975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none" baseline="0">
                <a:solidFill>
                  <a:srgbClr val="660874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0E62274-98AF-2241-9A77-674A409D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3" y="5956139"/>
            <a:ext cx="2844799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EBDF014-FCAB-094A-9CD9-F9DA807CD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3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A392C9B-44C0-6644-BD6C-E143FA2F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1" y="5956139"/>
            <a:ext cx="5139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6943B4F-7DD9-1B4F-B557-A91CFB8F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72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50894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66087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2250894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66087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CB22468-F02A-F448-8B18-5B7757B6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453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B770DA6-1AF1-C940-AA73-A65453BE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02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DAF1E9-59CF-2D42-8740-6D200FC4192A}"/>
              </a:ext>
            </a:extLst>
          </p:cNvPr>
          <p:cNvSpPr>
            <a:spLocks noChangeAspect="1"/>
          </p:cNvSpPr>
          <p:nvPr/>
        </p:nvSpPr>
        <p:spPr>
          <a:xfrm>
            <a:off x="0" y="1"/>
            <a:ext cx="201799" cy="6858000"/>
          </a:xfrm>
          <a:prstGeom prst="rect">
            <a:avLst/>
          </a:prstGeom>
          <a:solidFill>
            <a:srgbClr val="660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410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01B2277-AA70-E141-BC48-4D053E71C76E}"/>
              </a:ext>
            </a:extLst>
          </p:cNvPr>
          <p:cNvSpPr>
            <a:spLocks noChangeAspect="1"/>
          </p:cNvSpPr>
          <p:nvPr/>
        </p:nvSpPr>
        <p:spPr>
          <a:xfrm>
            <a:off x="0" y="5141976"/>
            <a:ext cx="12192000" cy="1258827"/>
          </a:xfrm>
          <a:prstGeom prst="rect">
            <a:avLst/>
          </a:prstGeom>
          <a:solidFill>
            <a:srgbClr val="660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298"/>
            <a:ext cx="4709928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1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B735133-AAF8-B043-8177-73831FB4A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241" y="5257877"/>
            <a:ext cx="1015763" cy="101955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1" y="5956139"/>
            <a:ext cx="5139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94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D2BB52D3-7EE7-624D-A686-4D1AE1F2C9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1189298"/>
          </a:xfrm>
          <a:prstGeom prst="rect">
            <a:avLst/>
          </a:prstGeom>
          <a:solidFill>
            <a:srgbClr val="660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3" y="5956139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60874"/>
                </a:solidFill>
              </a:defRPr>
            </a:lvl1pPr>
          </a:lstStyle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3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rgbClr val="660874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1" y="5956139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60874"/>
                </a:solidFill>
              </a:defRPr>
            </a:lvl1pPr>
          </a:lstStyle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7018390-25F4-D64E-878B-24CA2E1122C5}"/>
              </a:ext>
            </a:extLst>
          </p:cNvPr>
          <p:cNvSpPr>
            <a:spLocks noChangeAspect="1"/>
          </p:cNvSpPr>
          <p:nvPr/>
        </p:nvSpPr>
        <p:spPr>
          <a:xfrm>
            <a:off x="0" y="6604001"/>
            <a:ext cx="12192000" cy="245997"/>
          </a:xfrm>
          <a:prstGeom prst="rect">
            <a:avLst/>
          </a:prstGeom>
          <a:solidFill>
            <a:srgbClr val="660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4C6A3C0-9B9A-6346-8E2E-CDD5319CED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72160" y="87749"/>
            <a:ext cx="1015763" cy="10195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377" y="87749"/>
            <a:ext cx="10795605" cy="101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6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28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rgbClr val="660874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rgbClr val="660874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rgbClr val="660874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rgbClr val="660874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rgbClr val="660874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A6EDAC19-CC3D-29C0-C407-2D6E237EA4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6F4"/>
          </a:solidFill>
          <a:ln>
            <a:solidFill>
              <a:srgbClr val="F7F6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300D244-3F83-E747-3521-38D1DCF6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870" y="164831"/>
            <a:ext cx="8900026" cy="75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48DB4E-C8D5-8508-F416-5AB393C28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1167"/>
            <a:ext cx="10515600" cy="4991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5C611-0ACE-6F58-7A95-FBC04F3F3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97340" y="6356350"/>
            <a:ext cx="1956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292B-CF40-4A79-9242-C6265CBD3D9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ED5C9-485F-1399-38F7-1A0AD47C8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8408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6109E1-5B79-36E8-F0DD-66961EA45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00" y="6356350"/>
            <a:ext cx="469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B5FB-5E2E-43ED-B076-3AB5023C4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85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  <a:cs typeface="+mj-cs"/>
        </a:defRPr>
      </a:lvl1pPr>
    </p:titleStyle>
    <p:bodyStyle>
      <a:lvl1pPr marL="216000" indent="-468000" algn="l" defTabSz="914400" rtl="0" eaLnBrk="1" latinLnBrk="0" hangingPunct="1">
        <a:lnSpc>
          <a:spcPct val="110000"/>
        </a:lnSpc>
        <a:spcBef>
          <a:spcPts val="1000"/>
        </a:spcBef>
        <a:buClr>
          <a:srgbClr val="602381"/>
        </a:buClr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468000" algn="l" defTabSz="914400" rtl="0" eaLnBrk="1" latinLnBrk="0" hangingPunct="1">
        <a:lnSpc>
          <a:spcPct val="110000"/>
        </a:lnSpc>
        <a:spcBef>
          <a:spcPts val="500"/>
        </a:spcBef>
        <a:buClr>
          <a:srgbClr val="602381"/>
        </a:buClr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468000" algn="l" defTabSz="914400" rtl="0" eaLnBrk="1" latinLnBrk="0" hangingPunct="1">
        <a:lnSpc>
          <a:spcPct val="110000"/>
        </a:lnSpc>
        <a:spcBef>
          <a:spcPts val="500"/>
        </a:spcBef>
        <a:buClr>
          <a:srgbClr val="602381"/>
        </a:buClr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468000" algn="l" defTabSz="914400" rtl="0" eaLnBrk="1" latinLnBrk="0" hangingPunct="1">
        <a:lnSpc>
          <a:spcPct val="110000"/>
        </a:lnSpc>
        <a:spcBef>
          <a:spcPts val="500"/>
        </a:spcBef>
        <a:buClr>
          <a:srgbClr val="602381"/>
        </a:buClr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76000" indent="-468000" algn="l" defTabSz="914400" rtl="0" eaLnBrk="1" latinLnBrk="0" hangingPunct="1">
        <a:lnSpc>
          <a:spcPct val="110000"/>
        </a:lnSpc>
        <a:spcBef>
          <a:spcPts val="500"/>
        </a:spcBef>
        <a:buClr>
          <a:srgbClr val="602381"/>
        </a:buClr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D608C3-6BC7-6B53-560D-2DD80A8D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Root-Down Exposure for Maximal Clique Enumeration on GPUs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D85EFA-5BAB-7C65-8E89-14511C83B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3" y="4194263"/>
            <a:ext cx="10993547" cy="1644562"/>
          </a:xfrm>
        </p:spPr>
        <p:txBody>
          <a:bodyPr>
            <a:normAutofit/>
          </a:bodyPr>
          <a:lstStyle/>
          <a:p>
            <a:r>
              <a:rPr lang="en-US" altLang="zh-CN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Zhe Pan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Peng Qu, </a:t>
            </a:r>
            <a:r>
              <a:rPr lang="en-US" altLang="zh-CN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Youhui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Zhang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https://craft.cs.tsinghua.edu.cn/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Tsinghua University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4789DE-9FF5-3C58-FA6B-B75C810465F5}"/>
              </a:ext>
            </a:extLst>
          </p:cNvPr>
          <p:cNvSpPr txBox="1"/>
          <p:nvPr/>
        </p:nvSpPr>
        <p:spPr>
          <a:xfrm>
            <a:off x="9048750" y="314325"/>
            <a:ext cx="28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atin typeface="Arial Black" panose="020B0A04020102020204" pitchFamily="34" charset="0"/>
              </a:rPr>
              <a:t>PPoPP</a:t>
            </a:r>
            <a:r>
              <a:rPr lang="en-US" altLang="zh-CN" sz="3200" dirty="0">
                <a:latin typeface="Arial Black" panose="020B0A04020102020204" pitchFamily="34" charset="0"/>
              </a:rPr>
              <a:t> 2026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3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F3F9A-D6F1-7655-D467-C2FCABCB8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9692705-E5FE-3072-E38E-916C9C1E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RDMCE: Root-down Exposure</a:t>
            </a:r>
            <a:endParaRPr lang="zh-CN" altLang="en-US" dirty="0"/>
          </a:p>
        </p:txBody>
      </p:sp>
      <p:sp>
        <p:nvSpPr>
          <p:cNvPr id="138" name="内容占位符 137">
            <a:extLst>
              <a:ext uri="{FF2B5EF4-FFF2-40B4-BE49-F238E27FC236}">
                <a16:creationId xmlns:a16="http://schemas.microsoft.com/office/drawing/2014/main" id="{295BE71F-89C1-DB3D-7CEA-6127BE006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91167"/>
            <a:ext cx="4258732" cy="4643966"/>
          </a:xfrm>
        </p:spPr>
        <p:txBody>
          <a:bodyPr>
            <a:normAutofit/>
          </a:bodyPr>
          <a:lstStyle/>
          <a:p>
            <a:r>
              <a:rPr lang="en-US" altLang="zh-CN" b="1" dirty="0"/>
              <a:t>Benefits</a:t>
            </a:r>
          </a:p>
          <a:p>
            <a:pPr lvl="1"/>
            <a:r>
              <a:rPr lang="en-US" altLang="zh-CN" dirty="0"/>
              <a:t>Eliminates synchronization overhead (no pausing)</a:t>
            </a:r>
          </a:p>
          <a:p>
            <a:pPr lvl="1"/>
            <a:r>
              <a:rPr lang="en-US" altLang="zh-CN" dirty="0"/>
              <a:t>Removes extra memory buffers (no copying)</a:t>
            </a:r>
          </a:p>
          <a:p>
            <a:pPr lvl="1"/>
            <a:r>
              <a:rPr lang="en-US" altLang="zh-CN" dirty="0"/>
              <a:t>Chooses most promising nodes for splitting (root has largest P)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A4D24FB-3B6B-491C-7406-86B1091B6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275" y="1943589"/>
            <a:ext cx="6224325" cy="2970821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46B2E13-E725-B252-94E4-1C30314D5599}"/>
              </a:ext>
            </a:extLst>
          </p:cNvPr>
          <p:cNvSpPr txBox="1"/>
          <p:nvPr/>
        </p:nvSpPr>
        <p:spPr>
          <a:xfrm>
            <a:off x="838200" y="6130335"/>
            <a:ext cx="10515600" cy="430887"/>
          </a:xfrm>
          <a:prstGeom prst="rect">
            <a:avLst/>
          </a:prstGeom>
          <a:solidFill>
            <a:srgbClr val="3E1A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Takeaway: Exposing a reference to the workload rather than transferring the workload itself.</a:t>
            </a:r>
            <a:endParaRPr lang="zh-CN" altLang="en-US" sz="22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2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D0CDEF-070A-1689-7846-5C4B7265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RDMCE: Bitmap-Centric MCE Scheme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C3F427-D0D9-A5F0-817E-10C915D7E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1167"/>
            <a:ext cx="5985933" cy="4821763"/>
          </a:xfrm>
        </p:spPr>
        <p:txBody>
          <a:bodyPr>
            <a:normAutofit fontScale="92500"/>
          </a:bodyPr>
          <a:lstStyle/>
          <a:p>
            <a:r>
              <a:rPr lang="en-US" altLang="zh-CN" sz="2400" b="1" dirty="0"/>
              <a:t>Design principle</a:t>
            </a:r>
          </a:p>
          <a:p>
            <a:pPr lvl="1"/>
            <a:r>
              <a:rPr lang="en-US" altLang="zh-CN" sz="2000" i="1" dirty="0"/>
              <a:t>Simplify memory layout and accelerate computation through bitmap encoding.</a:t>
            </a:r>
          </a:p>
          <a:p>
            <a:pPr lvl="0">
              <a:defRPr/>
            </a:pPr>
            <a:r>
              <a:rPr lang="en-US" altLang="zh-CN" sz="2400" b="1" dirty="0">
                <a:solidFill>
                  <a:prstClr val="black"/>
                </a:solidFill>
              </a:rPr>
              <a:t>Memory layout</a:t>
            </a:r>
          </a:p>
          <a:p>
            <a:pPr lvl="1"/>
            <a:r>
              <a:rPr lang="en-US" altLang="zh-CN" sz="2000" u="sng" dirty="0"/>
              <a:t>Global graph</a:t>
            </a:r>
            <a:r>
              <a:rPr lang="en-US" altLang="zh-CN" sz="2000" dirty="0"/>
              <a:t>: Compact CSR format</a:t>
            </a:r>
          </a:p>
          <a:p>
            <a:pPr lvl="1"/>
            <a:r>
              <a:rPr lang="en-US" altLang="zh-CN" sz="2000" dirty="0"/>
              <a:t>Per-worker </a:t>
            </a:r>
            <a:r>
              <a:rPr lang="en-US" altLang="zh-CN" sz="2000" u="sng" dirty="0"/>
              <a:t>subgraph</a:t>
            </a:r>
            <a:r>
              <a:rPr lang="en-US" altLang="zh-CN" sz="2000" dirty="0"/>
              <a:t>: Bitmap encoded</a:t>
            </a:r>
          </a:p>
          <a:p>
            <a:pPr lvl="1"/>
            <a:r>
              <a:rPr lang="en-US" altLang="zh-CN" sz="2000" dirty="0"/>
              <a:t>DFS </a:t>
            </a:r>
            <a:r>
              <a:rPr lang="en-US" altLang="zh-CN" sz="2000" u="sng" dirty="0"/>
              <a:t>stack</a:t>
            </a:r>
            <a:r>
              <a:rPr lang="en-US" altLang="zh-CN" sz="2000" dirty="0"/>
              <a:t>: Bitmap triples (R, P, VP)</a:t>
            </a:r>
          </a:p>
          <a:p>
            <a:pPr marL="216000" marR="0" lvl="0" indent="-4680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602381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Details</a:t>
            </a:r>
          </a:p>
          <a:p>
            <a:pPr lvl="1">
              <a:spcBef>
                <a:spcPts val="1000"/>
              </a:spcBef>
              <a:defRPr/>
            </a:pPr>
            <a:r>
              <a:rPr lang="en-US" altLang="zh-CN" sz="2000" dirty="0"/>
              <a:t>Encode subgraph once per worker into bitmaps</a:t>
            </a:r>
          </a:p>
          <a:p>
            <a:pPr lvl="1">
              <a:spcBef>
                <a:spcPts val="1000"/>
              </a:spcBef>
              <a:defRPr/>
            </a:pPr>
            <a:r>
              <a:rPr lang="en-US" altLang="zh-CN" sz="2000" dirty="0"/>
              <a:t>Idle workers directly reuse busy workers' bitmaps</a:t>
            </a:r>
          </a:p>
          <a:p>
            <a:pPr lvl="1">
              <a:spcBef>
                <a:spcPts val="1000"/>
              </a:spcBef>
              <a:defRPr/>
            </a:pPr>
            <a:r>
              <a:rPr lang="en-US" altLang="zh-CN" sz="2000" dirty="0"/>
              <a:t>No extra data movement during load balancing</a:t>
            </a: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0BFEA8BF-37EE-5FDD-10F5-42BA952A6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504" y="1104899"/>
            <a:ext cx="5433964" cy="3526367"/>
          </a:xfrm>
          <a:prstGeom prst="rect">
            <a:avLst/>
          </a:prstGeom>
        </p:spPr>
      </p:pic>
      <p:sp>
        <p:nvSpPr>
          <p:cNvPr id="51" name="内容占位符 2">
            <a:extLst>
              <a:ext uri="{FF2B5EF4-FFF2-40B4-BE49-F238E27FC236}">
                <a16:creationId xmlns:a16="http://schemas.microsoft.com/office/drawing/2014/main" id="{BAB5DA2F-5219-2BCA-DA7F-3981B1A25DD4}"/>
              </a:ext>
            </a:extLst>
          </p:cNvPr>
          <p:cNvSpPr txBox="1">
            <a:spLocks/>
          </p:cNvSpPr>
          <p:nvPr/>
        </p:nvSpPr>
        <p:spPr>
          <a:xfrm>
            <a:off x="7035800" y="4605865"/>
            <a:ext cx="4826001" cy="1481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16000" indent="-4680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602381"/>
              </a:buClr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468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602381"/>
              </a:buClr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4000" indent="-468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602381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468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60238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6000" indent="-468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60238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b="1" dirty="0"/>
              <a:t>Benefits</a:t>
            </a:r>
          </a:p>
          <a:p>
            <a:pPr lvl="1"/>
            <a:r>
              <a:rPr lang="en-US" altLang="zh-CN" sz="2200" b="1" dirty="0"/>
              <a:t>Zero-copy sharing </a:t>
            </a:r>
            <a:r>
              <a:rPr lang="en-US" altLang="zh-CN" sz="2200" dirty="0"/>
              <a:t>eliminates memory overhead while preserving fast bitwise computation.</a:t>
            </a:r>
          </a:p>
        </p:txBody>
      </p:sp>
    </p:spTree>
    <p:extLst>
      <p:ext uri="{BB962C8B-B14F-4D97-AF65-F5344CB8AC3E}">
        <p14:creationId xmlns:p14="http://schemas.microsoft.com/office/powerpoint/2010/main" val="163561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EC7355-8214-3487-0F14-8D83CD6B7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9641"/>
            <a:ext cx="5181600" cy="498262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b="1" dirty="0"/>
              <a:t>Design Principle</a:t>
            </a:r>
          </a:p>
          <a:p>
            <a:pPr lvl="1"/>
            <a:r>
              <a:rPr lang="en-US" altLang="zh-CN" sz="2200" i="1" dirty="0"/>
              <a:t>Add multiple vertices at once — skip intermediate nodes when possible.</a:t>
            </a:r>
            <a:endParaRPr lang="en-US" altLang="zh-CN" sz="2200" dirty="0"/>
          </a:p>
          <a:p>
            <a:r>
              <a:rPr lang="en-US" altLang="zh-CN" sz="2400" b="1" dirty="0"/>
              <a:t>Observation</a:t>
            </a:r>
          </a:p>
          <a:p>
            <a:pPr lvl="1"/>
            <a:r>
              <a:rPr lang="en-US" altLang="zh-CN" sz="2200" dirty="0"/>
              <a:t>Vertices connected to all other candidates belong to every maximal clique in the branch.</a:t>
            </a:r>
          </a:p>
          <a:p>
            <a:r>
              <a:rPr lang="en-US" altLang="zh-CN" sz="2400" b="1" dirty="0"/>
              <a:t>Details</a:t>
            </a:r>
          </a:p>
          <a:p>
            <a:pPr lvl="1"/>
            <a:r>
              <a:rPr lang="en-US" altLang="zh-CN" sz="2200" dirty="0"/>
              <a:t>Batch add vertices that connect to all other candidates — skip one-by-one expansion.</a:t>
            </a:r>
          </a:p>
          <a:p>
            <a:r>
              <a:rPr lang="en-US" altLang="zh-CN" sz="2400" b="1" dirty="0"/>
              <a:t>Benefits</a:t>
            </a:r>
          </a:p>
          <a:p>
            <a:pPr lvl="1"/>
            <a:r>
              <a:rPr lang="en-US" altLang="zh-CN" sz="2200" dirty="0"/>
              <a:t>Eliminates intermediate nodes → accelerates traversal with minimal added computation.</a:t>
            </a:r>
            <a:endParaRPr lang="zh-CN" altLang="en-US" sz="2200" dirty="0"/>
          </a:p>
        </p:txBody>
      </p:sp>
      <p:pic>
        <p:nvPicPr>
          <p:cNvPr id="80" name="内容占位符 79">
            <a:extLst>
              <a:ext uri="{FF2B5EF4-FFF2-40B4-BE49-F238E27FC236}">
                <a16:creationId xmlns:a16="http://schemas.microsoft.com/office/drawing/2014/main" id="{5BBBEB10-57D2-C82E-31D4-9E3E959FE1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19526"/>
            <a:ext cx="5181600" cy="45428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1EA1D92-A8D2-F5C8-5514-DCAE49C4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RDMCE: Aggressive Node Generation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559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6C70814-1836-BAEA-B943-D46D7674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 Overall Evaluation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22D4BB3E-4A32-4632-3F4D-F6AA77EB6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42573"/>
            <a:ext cx="10515600" cy="249229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A5510F7E-0D6F-4954-0A39-643E60DC7288}"/>
              </a:ext>
            </a:extLst>
          </p:cNvPr>
          <p:cNvSpPr txBox="1">
            <a:spLocks/>
          </p:cNvSpPr>
          <p:nvPr/>
        </p:nvSpPr>
        <p:spPr>
          <a:xfrm>
            <a:off x="838199" y="4673599"/>
            <a:ext cx="10515600" cy="1634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4680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602381"/>
              </a:buClr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468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602381"/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4000" indent="-468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602381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468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60238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6000" indent="-468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60238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RDMCE is the </a:t>
            </a:r>
            <a:r>
              <a:rPr lang="en-US" altLang="zh-CN" sz="2000" b="1" dirty="0"/>
              <a:t>only GPU solution</a:t>
            </a:r>
            <a:r>
              <a:rPr lang="en-US" altLang="zh-CN" sz="2000" dirty="0"/>
              <a:t> that completes all 12 real-world datasets, achieving </a:t>
            </a:r>
            <a:r>
              <a:rPr lang="en-US" altLang="zh-CN" sz="2000" b="1" dirty="0"/>
              <a:t>1.25–5.38× speedup</a:t>
            </a:r>
            <a:r>
              <a:rPr lang="en-US" altLang="zh-CN" sz="2000" dirty="0"/>
              <a:t> over the next best.</a:t>
            </a:r>
          </a:p>
          <a:p>
            <a:r>
              <a:rPr lang="en-US" altLang="zh-CN" sz="2000" dirty="0" err="1"/>
              <a:t>mce-gpu</a:t>
            </a:r>
            <a:r>
              <a:rPr lang="en-US" altLang="zh-CN" sz="2000" dirty="0"/>
              <a:t> fails on large graphs due to out-of-bounds memory access (MOB).</a:t>
            </a:r>
          </a:p>
          <a:p>
            <a:r>
              <a:rPr lang="en-US" altLang="zh-CN" sz="2000" dirty="0"/>
              <a:t>G2-AIMD aborts by Memory Limit Exceeded (MLE) due to BFS memory pressure.</a:t>
            </a:r>
          </a:p>
          <a:p>
            <a:endParaRPr lang="en-US" altLang="zh-CN" sz="2000" dirty="0"/>
          </a:p>
          <a:p>
            <a:endParaRPr lang="en-US" altLang="zh-CN" sz="2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7B2C91-6B86-9DE0-25E6-0AEBE946A783}"/>
              </a:ext>
            </a:extLst>
          </p:cNvPr>
          <p:cNvSpPr txBox="1"/>
          <p:nvPr/>
        </p:nvSpPr>
        <p:spPr>
          <a:xfrm>
            <a:off x="3886200" y="413173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 Narrow" panose="020B0606020202030204" pitchFamily="34" charset="0"/>
              </a:rPr>
              <a:t>Running time comparison (log scaled)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9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1C2E9A-3BAC-416C-5C45-EC25AB9D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 Breakdown Evaluation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9E914D-B3E5-54E2-B5E8-312812064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952" y="3937001"/>
            <a:ext cx="4956848" cy="2345266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All three proposed techniques contribute effectively</a:t>
            </a:r>
          </a:p>
          <a:p>
            <a:pPr lvl="1"/>
            <a:r>
              <a:rPr lang="en-US" altLang="zh-CN" dirty="0"/>
              <a:t>Root-Down Exposure mechanism delivers </a:t>
            </a:r>
            <a:r>
              <a:rPr lang="en-US" altLang="zh-CN" b="1" dirty="0"/>
              <a:t>69×</a:t>
            </a:r>
            <a:r>
              <a:rPr lang="en-US" altLang="zh-CN" dirty="0"/>
              <a:t> </a:t>
            </a:r>
            <a:r>
              <a:rPr lang="en-US" altLang="zh-CN" b="1" dirty="0"/>
              <a:t>speedup</a:t>
            </a:r>
            <a:r>
              <a:rPr lang="en-US" altLang="zh-CN" dirty="0"/>
              <a:t> on </a:t>
            </a:r>
            <a:r>
              <a:rPr lang="en-US" altLang="zh-CN" dirty="0" err="1"/>
              <a:t>Dogster</a:t>
            </a:r>
            <a:endParaRPr lang="en-US" altLang="zh-CN" dirty="0"/>
          </a:p>
          <a:p>
            <a:pPr lvl="1"/>
            <a:r>
              <a:rPr lang="en-US" altLang="zh-CN" dirty="0"/>
              <a:t>the Bitmap Scheme uses 20% less memory than </a:t>
            </a:r>
            <a:r>
              <a:rPr lang="en-US" altLang="zh-CN" dirty="0" err="1"/>
              <a:t>mce-gpu</a:t>
            </a:r>
            <a:endParaRPr lang="en-US" altLang="zh-CN" dirty="0"/>
          </a:p>
          <a:p>
            <a:pPr lvl="1"/>
            <a:r>
              <a:rPr lang="en-US" altLang="zh-CN" dirty="0"/>
              <a:t>Aggressive Node Generation provides up to 6.4% additional speedup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A036831-0EFF-1E84-33DB-4CD3618A9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000311"/>
            <a:ext cx="4470400" cy="21938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61042A-E98D-0A61-CFC9-3556863EF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928" y="991845"/>
            <a:ext cx="4470400" cy="21938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9467FF6-C9B2-777C-1EBA-2B7B13F55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10" y="4100267"/>
            <a:ext cx="4470399" cy="150349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5EB7256-513A-3E41-C5E1-35794D3AFB57}"/>
              </a:ext>
            </a:extLst>
          </p:cNvPr>
          <p:cNvSpPr txBox="1"/>
          <p:nvPr/>
        </p:nvSpPr>
        <p:spPr>
          <a:xfrm>
            <a:off x="753534" y="3135455"/>
            <a:ext cx="489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 Narrow" panose="020B0606020202030204" pitchFamily="34" charset="0"/>
              </a:rPr>
              <a:t>Effect of the root-down exposure mechanism (log scale). RDMCE-NB is RDMCE with this mechanism disabled.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BDB1E89-7BD3-4332-7203-65B3F5846879}"/>
              </a:ext>
            </a:extLst>
          </p:cNvPr>
          <p:cNvSpPr txBox="1"/>
          <p:nvPr/>
        </p:nvSpPr>
        <p:spPr>
          <a:xfrm>
            <a:off x="6396952" y="3126990"/>
            <a:ext cx="489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 Narrow" panose="020B0606020202030204" pitchFamily="34" charset="0"/>
              </a:rPr>
              <a:t>Effect of the bitmap-centric MCE scheme. The red line marks the 24 GB capacity of an NVIDIA RTX 4090.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AF7F980-62FE-E88B-F04B-FE2B5B82C593}"/>
              </a:ext>
            </a:extLst>
          </p:cNvPr>
          <p:cNvSpPr txBox="1"/>
          <p:nvPr/>
        </p:nvSpPr>
        <p:spPr>
          <a:xfrm>
            <a:off x="630767" y="5635936"/>
            <a:ext cx="54652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Arial Narrow" panose="020B0606020202030204" pitchFamily="34" charset="0"/>
              </a:rPr>
              <a:t>Effect of aggressive node generation (running time in seconds). RDMCE-NP is RDMCE with the optimization disabled.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9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A98C33-26EA-7709-01DC-6699E456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</a:t>
            </a:r>
            <a:r>
              <a:rPr lang="zh-CN" altLang="en-US" dirty="0"/>
              <a:t> </a:t>
            </a:r>
            <a:r>
              <a:rPr lang="en-US" altLang="zh-CN" dirty="0"/>
              <a:t>Sensitivity Analysis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6369D1-9E7B-B5BB-8C68-E127C182B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68" y="3657600"/>
            <a:ext cx="4031308" cy="20000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8FE9717-B5A0-DB25-2443-B65225174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397" y="3657601"/>
            <a:ext cx="4135763" cy="20040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B0AE247-6DB8-4487-55AB-56CCB2405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71" y="1159897"/>
            <a:ext cx="4031308" cy="1944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2DE79EB-A3CB-0C3C-789E-283A9E35B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398" y="1159897"/>
            <a:ext cx="4135763" cy="1944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8F68B42-724F-3616-D0C0-37267F71DFFF}"/>
              </a:ext>
            </a:extLst>
          </p:cNvPr>
          <p:cNvSpPr txBox="1"/>
          <p:nvPr/>
        </p:nvSpPr>
        <p:spPr>
          <a:xfrm>
            <a:off x="918251" y="3103897"/>
            <a:ext cx="413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 Narrow" panose="020B0606020202030204" pitchFamily="34" charset="0"/>
              </a:rPr>
              <a:t>Impact of </a:t>
            </a:r>
            <a:r>
              <a:rPr lang="en-US" altLang="zh-CN" dirty="0" err="1">
                <a:latin typeface="Arial Narrow" panose="020B0606020202030204" pitchFamily="34" charset="0"/>
              </a:rPr>
              <a:t>warpPerSM</a:t>
            </a:r>
            <a:r>
              <a:rPr lang="en-US" altLang="zh-CN" dirty="0">
                <a:latin typeface="Arial Narrow" panose="020B0606020202030204" pitchFamily="34" charset="0"/>
              </a:rPr>
              <a:t> (log scale).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489B9C5-24E3-508F-EA65-132508317C04}"/>
              </a:ext>
            </a:extLst>
          </p:cNvPr>
          <p:cNvSpPr txBox="1"/>
          <p:nvPr/>
        </p:nvSpPr>
        <p:spPr>
          <a:xfrm>
            <a:off x="6382233" y="3103897"/>
            <a:ext cx="413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 Narrow" panose="020B0606020202030204" pitchFamily="34" charset="0"/>
              </a:rPr>
              <a:t>Impact of </a:t>
            </a:r>
            <a:r>
              <a:rPr lang="zh-CN" altLang="en-US" dirty="0">
                <a:latin typeface="Arial Narrow" panose="020B0606020202030204" pitchFamily="34" charset="0"/>
              </a:rPr>
              <a:t>𝜏 </a:t>
            </a:r>
            <a:r>
              <a:rPr lang="en-US" altLang="zh-CN" dirty="0">
                <a:latin typeface="Arial Narrow" panose="020B0606020202030204" pitchFamily="34" charset="0"/>
              </a:rPr>
              <a:t>for root-down exposure (log scale).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F808479-CBEE-2843-603F-06B57D5180A9}"/>
              </a:ext>
            </a:extLst>
          </p:cNvPr>
          <p:cNvSpPr txBox="1"/>
          <p:nvPr/>
        </p:nvSpPr>
        <p:spPr>
          <a:xfrm>
            <a:off x="576643" y="5640449"/>
            <a:ext cx="490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Arial Narrow" panose="020B0606020202030204" pitchFamily="34" charset="0"/>
              </a:rPr>
              <a:t>Adaptability</a:t>
            </a:r>
            <a:r>
              <a:rPr lang="en-US" altLang="zh-CN" dirty="0">
                <a:latin typeface="Arial Narrow" panose="020B0606020202030204" pitchFamily="34" charset="0"/>
              </a:rPr>
              <a:t> of RDMCE on different GPUs (log scale).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1B6657A-987A-9E69-F6EE-897DEACE64FA}"/>
              </a:ext>
            </a:extLst>
          </p:cNvPr>
          <p:cNvSpPr txBox="1"/>
          <p:nvPr/>
        </p:nvSpPr>
        <p:spPr>
          <a:xfrm>
            <a:off x="5995235" y="5640449"/>
            <a:ext cx="4909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Arial Narrow" panose="020B0606020202030204" pitchFamily="34" charset="0"/>
              </a:rPr>
              <a:t>Scalability</a:t>
            </a:r>
            <a:r>
              <a:rPr lang="en-US" altLang="zh-CN" dirty="0">
                <a:latin typeface="Arial Narrow" panose="020B0606020202030204" pitchFamily="34" charset="0"/>
              </a:rPr>
              <a:t> of RDMCE on 8× NVIDIA RTX 4090 GPUs using </a:t>
            </a:r>
            <a:r>
              <a:rPr lang="en-US" altLang="zh-CN" dirty="0" err="1">
                <a:latin typeface="Arial Narrow" panose="020B0606020202030204" pitchFamily="34" charset="0"/>
              </a:rPr>
              <a:t>Dogster</a:t>
            </a:r>
            <a:r>
              <a:rPr lang="en-US" altLang="zh-CN" dirty="0">
                <a:latin typeface="Arial Narrow" panose="020B0606020202030204" pitchFamily="34" charset="0"/>
              </a:rPr>
              <a:t> dataset with 146B maximal cliques.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0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0E349-6B0D-7CEA-46BB-82DC731EE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73820B-C603-EDA9-4621-6A8CFF66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1F38642-6358-455F-3B09-8339DA19A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3" y="4270462"/>
            <a:ext cx="10993547" cy="1901738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Root-Down Exposure for Maximal Clique Enumeration on GPUs</a:t>
            </a:r>
          </a:p>
          <a:p>
            <a:pPr algn="l"/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source at: 	</a:t>
            </a:r>
            <a:r>
              <a:rPr lang="en-US" altLang="zh-CN" sz="2800" b="0" i="0" u="none" strike="noStrike" baseline="0" dirty="0">
                <a:solidFill>
                  <a:srgbClr val="0000FF"/>
                </a:solidFill>
                <a:latin typeface="LinBiolinumT"/>
              </a:rPr>
              <a:t>https://github.com/Pz1996/RDMCE</a:t>
            </a:r>
            <a:endParaRPr lang="en-US" altLang="zh-CN" sz="28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Contact: 		</a:t>
            </a:r>
            <a:r>
              <a:rPr lang="en-US" altLang="zh-CN" sz="2800" dirty="0">
                <a:solidFill>
                  <a:srgbClr val="0000FF"/>
                </a:solidFill>
                <a:latin typeface="LinBiolinumT"/>
              </a:rPr>
              <a:t>pz@mail.tsinghua.edu.cn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56388C4-DB6D-2A13-AD5F-96C42255E9A2}"/>
              </a:ext>
            </a:extLst>
          </p:cNvPr>
          <p:cNvSpPr txBox="1"/>
          <p:nvPr/>
        </p:nvSpPr>
        <p:spPr>
          <a:xfrm>
            <a:off x="9048750" y="314325"/>
            <a:ext cx="28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atin typeface="Arial Black" panose="020B0A04020102020204" pitchFamily="34" charset="0"/>
              </a:rPr>
              <a:t>PPoPP</a:t>
            </a:r>
            <a:r>
              <a:rPr lang="en-US" altLang="zh-CN" sz="3200" dirty="0">
                <a:latin typeface="Arial Black" panose="020B0A04020102020204" pitchFamily="34" charset="0"/>
              </a:rPr>
              <a:t> 2026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7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C61D0-700E-12DE-4513-A0874F63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Outline</a:t>
            </a:r>
            <a:endParaRPr lang="zh-CN" altLang="en-US" sz="480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98AD0B-8CDD-075F-087D-BD62FEE4F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9738" y="855663"/>
            <a:ext cx="7350125" cy="511651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 Introduction</a:t>
            </a:r>
          </a:p>
          <a:p>
            <a:pPr lvl="1"/>
            <a:r>
              <a:rPr lang="en-US" altLang="zh-CN" dirty="0"/>
              <a:t> Problem definition</a:t>
            </a:r>
          </a:p>
          <a:p>
            <a:pPr lvl="1"/>
            <a:r>
              <a:rPr lang="en-US" altLang="zh-CN" dirty="0"/>
              <a:t> Baseline MCE solutions</a:t>
            </a:r>
          </a:p>
          <a:p>
            <a:pPr lvl="1"/>
            <a:r>
              <a:rPr lang="en-US" altLang="zh-CN" dirty="0"/>
              <a:t> Challenges</a:t>
            </a:r>
          </a:p>
          <a:p>
            <a:pPr lvl="2"/>
            <a:r>
              <a:rPr lang="en-US" altLang="zh-CN" dirty="0"/>
              <a:t> Load imbalance</a:t>
            </a:r>
          </a:p>
          <a:p>
            <a:pPr lvl="2"/>
            <a:r>
              <a:rPr lang="en-US" altLang="zh-CN" dirty="0"/>
              <a:t> Memory pressure</a:t>
            </a:r>
          </a:p>
          <a:p>
            <a:r>
              <a:rPr lang="en-US" altLang="zh-CN" dirty="0"/>
              <a:t> RDMCE: Root-Down MCE solution</a:t>
            </a:r>
          </a:p>
          <a:p>
            <a:pPr lvl="1"/>
            <a:r>
              <a:rPr lang="en-US" altLang="zh-CN" dirty="0"/>
              <a:t> Root-down exposure</a:t>
            </a:r>
          </a:p>
          <a:p>
            <a:pPr lvl="1"/>
            <a:r>
              <a:rPr lang="en-US" altLang="zh-CN" dirty="0"/>
              <a:t> Bitmap-centric MCE scheme</a:t>
            </a:r>
          </a:p>
          <a:p>
            <a:pPr lvl="1"/>
            <a:r>
              <a:rPr lang="en-US" altLang="zh-CN" dirty="0"/>
              <a:t> Aggressive node generation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602381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黑体" panose="02010609060101010101" pitchFamily="49" charset="-122"/>
                <a:cs typeface="+mn-cs"/>
              </a:rPr>
              <a:t> Evaluation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127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D16A2358-0913-2911-DA0E-14F9FAAAA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1167"/>
                <a:ext cx="5181600" cy="499109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b="1" dirty="0"/>
                  <a:t>Preliminaries</a:t>
                </a:r>
              </a:p>
              <a:p>
                <a:pPr lvl="1"/>
                <a:r>
                  <a:rPr lang="en-US" altLang="zh-CN" u="sng" dirty="0"/>
                  <a:t>Graph</a:t>
                </a:r>
                <a:r>
                  <a:rPr lang="en-US" altLang="zh-CN" dirty="0"/>
                  <a:t>: G(V, E) is an undirected graph with vertex set V and edge set E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V×V.</a:t>
                </a:r>
              </a:p>
              <a:p>
                <a:pPr lvl="1"/>
                <a:r>
                  <a:rPr lang="en-US" altLang="zh-CN" u="sng" dirty="0"/>
                  <a:t>Clique</a:t>
                </a:r>
                <a:r>
                  <a:rPr lang="en-US" altLang="zh-CN" dirty="0"/>
                  <a:t>: A subset C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 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 which every two distinct vertices are connected.</a:t>
                </a:r>
              </a:p>
              <a:p>
                <a:pPr lvl="1"/>
                <a:r>
                  <a:rPr lang="en-US" altLang="zh-CN" u="sng" dirty="0"/>
                  <a:t>Maximal clique</a:t>
                </a:r>
                <a:r>
                  <a:rPr lang="en-US" altLang="zh-CN" dirty="0"/>
                  <a:t>: a clique that that can not be further enlarged to form a large clique. </a:t>
                </a:r>
              </a:p>
              <a:p>
                <a:r>
                  <a:rPr lang="en-US" altLang="zh-CN" b="1" dirty="0"/>
                  <a:t>Problem definition</a:t>
                </a:r>
              </a:p>
              <a:p>
                <a:pPr lvl="1"/>
                <a:r>
                  <a:rPr lang="en-US" altLang="zh-CN" u="sng" dirty="0"/>
                  <a:t>Maximal clique enumeration </a:t>
                </a:r>
                <a:r>
                  <a:rPr lang="en-US" altLang="zh-CN" dirty="0"/>
                  <a:t>(MCE) aims to enumerate all maximal cliques in G.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D16A2358-0913-2911-DA0E-14F9FAAAA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1167"/>
                <a:ext cx="5181600" cy="4991099"/>
              </a:xfrm>
              <a:blipFill>
                <a:blip r:embed="rId2"/>
                <a:stretch>
                  <a:fillRect t="-1832" r="-2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3">
            <a:extLst>
              <a:ext uri="{FF2B5EF4-FFF2-40B4-BE49-F238E27FC236}">
                <a16:creationId xmlns:a16="http://schemas.microsoft.com/office/drawing/2014/main" id="{1E0468E8-1666-C860-B28E-24FD10C6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Introduction: Problem Definition</a:t>
            </a:r>
            <a:endParaRPr lang="zh-CN" altLang="en-US" dirty="0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202DF605-CFDB-0615-EF8F-6D87FA0B8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Paulsen et al., </a:t>
            </a:r>
            <a:r>
              <a:rPr lang="en-US" altLang="zh-CN" i="1" dirty="0"/>
              <a:t>Long-range interactions between topologically associating domains shape the four-dimensional genome during differentiation</a:t>
            </a:r>
            <a:r>
              <a:rPr lang="en-US" altLang="zh-CN" dirty="0"/>
              <a:t>, Nature Genetics, 2019.</a:t>
            </a:r>
          </a:p>
          <a:p>
            <a:r>
              <a:rPr lang="en-US" altLang="zh-CN" dirty="0"/>
              <a:t>Yang et al., </a:t>
            </a:r>
            <a:r>
              <a:rPr lang="en-US" altLang="zh-CN" i="1" dirty="0"/>
              <a:t>MAC: Maximal Cliques for 3D Registration</a:t>
            </a:r>
            <a:r>
              <a:rPr lang="en-US" altLang="zh-CN" dirty="0"/>
              <a:t>, IEEE Transactions on Pattern Analysis and Machine Intelligence, 2024.</a:t>
            </a:r>
            <a:endParaRPr lang="zh-CN" altLang="en-US" dirty="0"/>
          </a:p>
        </p:txBody>
      </p:sp>
      <p:pic>
        <p:nvPicPr>
          <p:cNvPr id="82" name="内容占位符 81">
            <a:extLst>
              <a:ext uri="{FF2B5EF4-FFF2-40B4-BE49-F238E27FC236}">
                <a16:creationId xmlns:a16="http://schemas.microsoft.com/office/drawing/2014/main" id="{EAA917A3-CF57-B479-D185-04B5F4BE3EB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711950" y="1088404"/>
            <a:ext cx="4737100" cy="2152306"/>
          </a:xfrm>
          <a:prstGeom prst="rect">
            <a:avLst/>
          </a:prstGeom>
        </p:spPr>
      </p:pic>
      <p:sp>
        <p:nvSpPr>
          <p:cNvPr id="83" name="文本框 82">
            <a:extLst>
              <a:ext uri="{FF2B5EF4-FFF2-40B4-BE49-F238E27FC236}">
                <a16:creationId xmlns:a16="http://schemas.microsoft.com/office/drawing/2014/main" id="{77A45016-CA9D-B2D2-B5C5-129053DEAC45}"/>
              </a:ext>
            </a:extLst>
          </p:cNvPr>
          <p:cNvSpPr txBox="1"/>
          <p:nvPr/>
        </p:nvSpPr>
        <p:spPr>
          <a:xfrm>
            <a:off x="6486525" y="3179992"/>
            <a:ext cx="455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 Narrow" panose="020B0606020202030204" pitchFamily="34" charset="0"/>
              </a:rPr>
              <a:t>A graph G containing 4 maximal cliques.</a:t>
            </a:r>
            <a:endParaRPr lang="zh-CN" altLang="en-US" sz="1600" dirty="0">
              <a:latin typeface="Arial Narrow" panose="020B0606020202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BC3D932-E75D-2CE2-7E7A-E49449EB7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970" y="3581101"/>
            <a:ext cx="3052562" cy="21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21D4BDA-BBA5-F777-323D-A1312E4F3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3581101"/>
            <a:ext cx="2759307" cy="216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4FED8F2-4720-266E-1807-72445C2B0267}"/>
              </a:ext>
            </a:extLst>
          </p:cNvPr>
          <p:cNvSpPr txBox="1"/>
          <p:nvPr/>
        </p:nvSpPr>
        <p:spPr>
          <a:xfrm>
            <a:off x="6267450" y="5761417"/>
            <a:ext cx="2780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 Narrow" panose="020B0606020202030204" pitchFamily="34" charset="0"/>
              </a:rPr>
              <a:t>Application 1:Genome 3D map: TAD cliques as maximal clusters</a:t>
            </a:r>
            <a:r>
              <a:rPr lang="en-US" altLang="zh-CN" sz="1600" baseline="30000" dirty="0">
                <a:latin typeface="Arial Narrow" panose="020B0606020202030204" pitchFamily="34" charset="0"/>
              </a:rPr>
              <a:t>1</a:t>
            </a:r>
            <a:r>
              <a:rPr lang="en-US" altLang="zh-CN" sz="1600" dirty="0">
                <a:latin typeface="Arial Narrow" panose="020B0606020202030204" pitchFamily="34" charset="0"/>
              </a:rPr>
              <a:t>.</a:t>
            </a:r>
            <a:endParaRPr lang="zh-CN" altLang="en-US" sz="1600" dirty="0">
              <a:latin typeface="Arial Narrow" panose="020B0606020202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E9EDF50-1FA6-8D8C-ADE2-64BCED3D1EFF}"/>
              </a:ext>
            </a:extLst>
          </p:cNvPr>
          <p:cNvSpPr txBox="1"/>
          <p:nvPr/>
        </p:nvSpPr>
        <p:spPr>
          <a:xfrm>
            <a:off x="9052843" y="5761417"/>
            <a:ext cx="305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 Narrow" panose="020B0606020202030204" pitchFamily="34" charset="0"/>
              </a:rPr>
              <a:t>Application 2:Low-overlap point-cloud registration via maximal cliques</a:t>
            </a:r>
            <a:r>
              <a:rPr lang="en-US" altLang="zh-CN" sz="1600" baseline="30000" dirty="0">
                <a:latin typeface="Arial Narrow" panose="020B0606020202030204" pitchFamily="34" charset="0"/>
              </a:rPr>
              <a:t>2</a:t>
            </a:r>
            <a:r>
              <a:rPr lang="en-US" altLang="zh-CN" sz="1600" dirty="0">
                <a:latin typeface="Arial Narrow" panose="020B0606020202030204" pitchFamily="34" charset="0"/>
              </a:rPr>
              <a:t>.</a:t>
            </a:r>
            <a:endParaRPr lang="zh-CN" alt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7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9E04259-63EA-12E3-840E-E7DD4C3C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Introduction: Baseline MCE Solutions</a:t>
            </a:r>
            <a:endParaRPr lang="zh-CN" altLang="en-US" dirty="0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8F7FF51-7FE4-EEC8-E969-806D3AA05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1167"/>
            <a:ext cx="5408597" cy="4991099"/>
          </a:xfrm>
        </p:spPr>
        <p:txBody>
          <a:bodyPr>
            <a:normAutofit lnSpcReduction="10000"/>
          </a:bodyPr>
          <a:lstStyle/>
          <a:p>
            <a:r>
              <a:rPr lang="en-US" altLang="zh-CN" sz="2400" b="1" dirty="0"/>
              <a:t>Bron–Kerbosch (BK) Framework</a:t>
            </a:r>
          </a:p>
          <a:p>
            <a:pPr lvl="1"/>
            <a:r>
              <a:rPr lang="en-US" altLang="zh-CN" sz="2000" u="sng" dirty="0"/>
              <a:t>Search recursively </a:t>
            </a:r>
            <a:r>
              <a:rPr lang="en-US" altLang="zh-CN" sz="2000" dirty="0"/>
              <a:t>using three sets: R (clique), P (candidates), X (excluded)</a:t>
            </a:r>
          </a:p>
          <a:p>
            <a:pPr lvl="1"/>
            <a:r>
              <a:rPr lang="en-US" altLang="zh-CN" sz="2000" u="sng" dirty="0"/>
              <a:t>Pivoting</a:t>
            </a:r>
            <a:r>
              <a:rPr lang="en-US" altLang="zh-CN" sz="2000" dirty="0"/>
              <a:t> reduces branching</a:t>
            </a:r>
          </a:p>
          <a:p>
            <a:pPr lvl="1"/>
            <a:r>
              <a:rPr lang="en-US" altLang="zh-CN" sz="2000" u="sng" dirty="0"/>
              <a:t>Degeneracy ordering </a:t>
            </a:r>
            <a:r>
              <a:rPr lang="en-US" altLang="zh-CN" sz="2000" dirty="0"/>
              <a:t>bounds depth</a:t>
            </a:r>
          </a:p>
          <a:p>
            <a:pPr marR="0" lvl="0" fontAlgn="auto">
              <a:spcAft>
                <a:spcPts val="0"/>
              </a:spcAft>
              <a:buSzTx/>
              <a:tabLst/>
              <a:defRPr/>
            </a:pPr>
            <a:r>
              <a:rPr lang="en-US" altLang="zh-CN" sz="2400" b="1" dirty="0"/>
              <a:t>Parallelizing MCE on GPUs</a:t>
            </a:r>
          </a:p>
          <a:p>
            <a:pPr lvl="1">
              <a:defRPr/>
            </a:pPr>
            <a:r>
              <a:rPr lang="en-US" altLang="zh-CN" sz="2000" b="1" u="sng" dirty="0"/>
              <a:t>Advantage</a:t>
            </a:r>
            <a:r>
              <a:rPr lang="en-US" altLang="zh-CN" sz="2000" b="1" dirty="0"/>
              <a:t>: </a:t>
            </a:r>
            <a:r>
              <a:rPr lang="en-US" altLang="zh-CN" sz="2000" dirty="0"/>
              <a:t>GPU's massive parallelism enables </a:t>
            </a:r>
            <a:r>
              <a:rPr lang="en-US" altLang="zh-CN" sz="2000" dirty="0">
                <a:solidFill>
                  <a:srgbClr val="C00000"/>
                </a:solidFill>
              </a:rPr>
              <a:t>high throughput </a:t>
            </a:r>
            <a:r>
              <a:rPr lang="en-US" altLang="zh-CN" sz="2000" dirty="0"/>
              <a:t>→ GPU solutions significantly outperform CPU baselines</a:t>
            </a:r>
          </a:p>
          <a:p>
            <a:pPr lvl="1">
              <a:defRPr/>
            </a:pPr>
            <a:r>
              <a:rPr lang="en-US" altLang="zh-CN" sz="2000" b="1" u="sng" dirty="0"/>
              <a:t>Bottleneck</a:t>
            </a:r>
            <a:r>
              <a:rPr lang="en-US" altLang="zh-CN" sz="2000" b="1" dirty="0"/>
              <a:t>: </a:t>
            </a:r>
            <a:r>
              <a:rPr lang="en-US" altLang="zh-CN" sz="2000" dirty="0"/>
              <a:t>Unbalanced search trees cause </a:t>
            </a:r>
            <a:r>
              <a:rPr lang="en-US" altLang="zh-CN" sz="2000" dirty="0">
                <a:solidFill>
                  <a:srgbClr val="00B050"/>
                </a:solidFill>
              </a:rPr>
              <a:t>severe load imbalance </a:t>
            </a:r>
            <a:r>
              <a:rPr lang="en-US" altLang="zh-CN" sz="2000" dirty="0"/>
              <a:t>→ significant synchronization overhead from busy workers pausing to share work</a:t>
            </a:r>
          </a:p>
        </p:txBody>
      </p:sp>
      <p:pic>
        <p:nvPicPr>
          <p:cNvPr id="190" name="图片 189">
            <a:extLst>
              <a:ext uri="{FF2B5EF4-FFF2-40B4-BE49-F238E27FC236}">
                <a16:creationId xmlns:a16="http://schemas.microsoft.com/office/drawing/2014/main" id="{449B578B-929D-7E34-70F0-492E43298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14" y="1512221"/>
            <a:ext cx="5913920" cy="3893666"/>
          </a:xfrm>
          <a:prstGeom prst="rect">
            <a:avLst/>
          </a:prstGeom>
        </p:spPr>
      </p:pic>
      <p:sp>
        <p:nvSpPr>
          <p:cNvPr id="191" name="文本框 190">
            <a:extLst>
              <a:ext uri="{FF2B5EF4-FFF2-40B4-BE49-F238E27FC236}">
                <a16:creationId xmlns:a16="http://schemas.microsoft.com/office/drawing/2014/main" id="{13F6EB77-4A38-71D7-511A-AAFFC6F64E05}"/>
              </a:ext>
            </a:extLst>
          </p:cNvPr>
          <p:cNvSpPr txBox="1"/>
          <p:nvPr/>
        </p:nvSpPr>
        <p:spPr>
          <a:xfrm>
            <a:off x="5955214" y="5456376"/>
            <a:ext cx="603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 Narrow" panose="020B0606020202030204" pitchFamily="34" charset="0"/>
              </a:rPr>
              <a:t>Search tree of BK with pivoting and degeneracy ordering on graph </a:t>
            </a:r>
            <a:r>
              <a:rPr lang="en-US" altLang="zh-CN" sz="1600" dirty="0">
                <a:latin typeface="Arial Narrow" panose="020B0606020202030204" pitchFamily="34" charset="0"/>
              </a:rPr>
              <a:t>G</a:t>
            </a:r>
            <a:endParaRPr lang="zh-CN" alt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87136-C968-0750-069B-8E72155F5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47A224-58D8-834E-4CCF-0236E0E1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Introduction: Baseline MCE Solutions</a:t>
            </a:r>
            <a:endParaRPr lang="zh-CN" altLang="en-US" dirty="0"/>
          </a:p>
        </p:txBody>
      </p:sp>
      <p:sp>
        <p:nvSpPr>
          <p:cNvPr id="1218" name="文本框 1217">
            <a:extLst>
              <a:ext uri="{FF2B5EF4-FFF2-40B4-BE49-F238E27FC236}">
                <a16:creationId xmlns:a16="http://schemas.microsoft.com/office/drawing/2014/main" id="{D9EF809F-B64B-6B96-CAF4-30D2546395A2}"/>
              </a:ext>
            </a:extLst>
          </p:cNvPr>
          <p:cNvSpPr txBox="1"/>
          <p:nvPr/>
        </p:nvSpPr>
        <p:spPr>
          <a:xfrm>
            <a:off x="1217676" y="5753242"/>
            <a:ext cx="278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E1A71"/>
                </a:solidFill>
                <a:latin typeface="Arial Narrow" panose="020B0606020202030204" pitchFamily="34" charset="0"/>
              </a:rPr>
              <a:t>Host-Driven Chunking </a:t>
            </a:r>
          </a:p>
          <a:p>
            <a:pPr algn="ctr"/>
            <a:r>
              <a:rPr lang="en-US" altLang="zh-CN" dirty="0">
                <a:solidFill>
                  <a:srgbClr val="3E1A71"/>
                </a:solidFill>
                <a:latin typeface="Arial Narrow" panose="020B0606020202030204" pitchFamily="34" charset="0"/>
              </a:rPr>
              <a:t>(GBK, G</a:t>
            </a:r>
            <a:r>
              <a:rPr lang="en-US" altLang="zh-CN" baseline="30000" dirty="0">
                <a:solidFill>
                  <a:srgbClr val="3E1A71"/>
                </a:solidFill>
                <a:latin typeface="Arial Narrow" panose="020B0606020202030204" pitchFamily="34" charset="0"/>
              </a:rPr>
              <a:t>2</a:t>
            </a:r>
            <a:r>
              <a:rPr lang="en-US" altLang="zh-CN" dirty="0">
                <a:solidFill>
                  <a:srgbClr val="3E1A71"/>
                </a:solidFill>
                <a:latin typeface="Arial Narrow" panose="020B0606020202030204" pitchFamily="34" charset="0"/>
              </a:rPr>
              <a:t>-AIMD)</a:t>
            </a:r>
            <a:endParaRPr lang="zh-CN" altLang="en-US" sz="1600" dirty="0">
              <a:solidFill>
                <a:srgbClr val="3E1A71"/>
              </a:solidFill>
              <a:latin typeface="Arial Narrow" panose="020B0606020202030204" pitchFamily="34" charset="0"/>
            </a:endParaRPr>
          </a:p>
        </p:txBody>
      </p:sp>
      <p:sp>
        <p:nvSpPr>
          <p:cNvPr id="1219" name="文本框 1218">
            <a:extLst>
              <a:ext uri="{FF2B5EF4-FFF2-40B4-BE49-F238E27FC236}">
                <a16:creationId xmlns:a16="http://schemas.microsoft.com/office/drawing/2014/main" id="{E311AC06-B928-ACB9-4A28-0D325F213489}"/>
              </a:ext>
            </a:extLst>
          </p:cNvPr>
          <p:cNvSpPr txBox="1"/>
          <p:nvPr/>
        </p:nvSpPr>
        <p:spPr>
          <a:xfrm>
            <a:off x="4701893" y="5753242"/>
            <a:ext cx="278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E1A71"/>
                </a:solidFill>
                <a:latin typeface="Arial Narrow" panose="020B0606020202030204" pitchFamily="34" charset="0"/>
              </a:rPr>
              <a:t>Peer-to-Pear Handoff </a:t>
            </a:r>
          </a:p>
          <a:p>
            <a:pPr algn="ctr"/>
            <a:r>
              <a:rPr lang="en-US" altLang="zh-CN" dirty="0">
                <a:solidFill>
                  <a:srgbClr val="3E1A71"/>
                </a:solidFill>
                <a:latin typeface="Arial Narrow" panose="020B0606020202030204" pitchFamily="34" charset="0"/>
              </a:rPr>
              <a:t>(</a:t>
            </a:r>
            <a:r>
              <a:rPr lang="en-US" altLang="zh-CN" dirty="0" err="1">
                <a:solidFill>
                  <a:srgbClr val="3E1A71"/>
                </a:solidFill>
                <a:latin typeface="Arial Narrow" panose="020B0606020202030204" pitchFamily="34" charset="0"/>
              </a:rPr>
              <a:t>mce-gpu</a:t>
            </a:r>
            <a:r>
              <a:rPr lang="en-US" altLang="zh-CN" dirty="0">
                <a:solidFill>
                  <a:srgbClr val="3E1A71"/>
                </a:solidFill>
                <a:latin typeface="Arial Narrow" panose="020B0606020202030204" pitchFamily="34" charset="0"/>
              </a:rPr>
              <a:t>, </a:t>
            </a:r>
            <a:r>
              <a:rPr lang="en-US" altLang="zh-CN" dirty="0" err="1">
                <a:solidFill>
                  <a:srgbClr val="3E1A71"/>
                </a:solidFill>
                <a:latin typeface="Arial Narrow" panose="020B0606020202030204" pitchFamily="34" charset="0"/>
              </a:rPr>
              <a:t>STMatch</a:t>
            </a:r>
            <a:r>
              <a:rPr lang="en-US" altLang="zh-CN" dirty="0">
                <a:solidFill>
                  <a:srgbClr val="3E1A71"/>
                </a:solidFill>
                <a:latin typeface="Arial Narrow" panose="020B0606020202030204" pitchFamily="34" charset="0"/>
              </a:rPr>
              <a:t>)</a:t>
            </a:r>
            <a:endParaRPr lang="zh-CN" altLang="en-US" sz="1600" dirty="0">
              <a:solidFill>
                <a:srgbClr val="3E1A71"/>
              </a:solidFill>
              <a:latin typeface="Arial Narrow" panose="020B0606020202030204" pitchFamily="34" charset="0"/>
            </a:endParaRPr>
          </a:p>
        </p:txBody>
      </p:sp>
      <p:sp>
        <p:nvSpPr>
          <p:cNvPr id="1220" name="文本框 1219">
            <a:extLst>
              <a:ext uri="{FF2B5EF4-FFF2-40B4-BE49-F238E27FC236}">
                <a16:creationId xmlns:a16="http://schemas.microsoft.com/office/drawing/2014/main" id="{C20CF6E0-E820-A632-E878-1932E588554A}"/>
              </a:ext>
            </a:extLst>
          </p:cNvPr>
          <p:cNvSpPr txBox="1"/>
          <p:nvPr/>
        </p:nvSpPr>
        <p:spPr>
          <a:xfrm>
            <a:off x="8136288" y="5753242"/>
            <a:ext cx="278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E1A71"/>
                </a:solidFill>
                <a:latin typeface="Arial Narrow" panose="020B0606020202030204" pitchFamily="34" charset="0"/>
              </a:rPr>
              <a:t>Global Queue</a:t>
            </a:r>
          </a:p>
          <a:p>
            <a:pPr algn="ctr"/>
            <a:r>
              <a:rPr lang="en-US" altLang="zh-CN" dirty="0">
                <a:solidFill>
                  <a:srgbClr val="3E1A71"/>
                </a:solidFill>
                <a:latin typeface="Arial Narrow" panose="020B0606020202030204" pitchFamily="34" charset="0"/>
              </a:rPr>
              <a:t>(GMBE, GMBE+)</a:t>
            </a:r>
            <a:endParaRPr lang="zh-CN" altLang="en-US" sz="1600" dirty="0">
              <a:solidFill>
                <a:srgbClr val="3E1A7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07" name="图片 1606">
            <a:extLst>
              <a:ext uri="{FF2B5EF4-FFF2-40B4-BE49-F238E27FC236}">
                <a16:creationId xmlns:a16="http://schemas.microsoft.com/office/drawing/2014/main" id="{DC07F441-011E-6FB2-71B9-E35549C0C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5" y="1424919"/>
            <a:ext cx="9559357" cy="4468755"/>
          </a:xfrm>
          <a:prstGeom prst="rect">
            <a:avLst/>
          </a:prstGeom>
        </p:spPr>
      </p:pic>
      <p:sp>
        <p:nvSpPr>
          <p:cNvPr id="3" name="双波形 2">
            <a:extLst>
              <a:ext uri="{FF2B5EF4-FFF2-40B4-BE49-F238E27FC236}">
                <a16:creationId xmlns:a16="http://schemas.microsoft.com/office/drawing/2014/main" id="{82DF6477-8DD3-A41C-41B7-B7FB40A2E638}"/>
              </a:ext>
            </a:extLst>
          </p:cNvPr>
          <p:cNvSpPr/>
          <p:nvPr/>
        </p:nvSpPr>
        <p:spPr>
          <a:xfrm>
            <a:off x="3454401" y="6080640"/>
            <a:ext cx="542022" cy="270934"/>
          </a:xfrm>
          <a:prstGeom prst="doubleWave">
            <a:avLst>
              <a:gd name="adj1" fmla="val 6250"/>
              <a:gd name="adj2" fmla="val 153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US" altLang="zh-CN" sz="1600" b="1" dirty="0">
                <a:latin typeface="Arial Narrow" panose="020B0606020202030204" pitchFamily="34" charset="0"/>
              </a:rPr>
              <a:t>BFS</a:t>
            </a:r>
            <a:endParaRPr lang="zh-CN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4" name="双波形 3">
            <a:extLst>
              <a:ext uri="{FF2B5EF4-FFF2-40B4-BE49-F238E27FC236}">
                <a16:creationId xmlns:a16="http://schemas.microsoft.com/office/drawing/2014/main" id="{504A973E-2E80-E310-E07F-5F4B06A1E583}"/>
              </a:ext>
            </a:extLst>
          </p:cNvPr>
          <p:cNvSpPr/>
          <p:nvPr/>
        </p:nvSpPr>
        <p:spPr>
          <a:xfrm>
            <a:off x="6939619" y="6080640"/>
            <a:ext cx="542022" cy="270934"/>
          </a:xfrm>
          <a:prstGeom prst="doubleWave">
            <a:avLst>
              <a:gd name="adj1" fmla="val 6250"/>
              <a:gd name="adj2" fmla="val 153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US" altLang="zh-CN" sz="1600" b="1" dirty="0">
                <a:latin typeface="Arial Narrow" panose="020B0606020202030204" pitchFamily="34" charset="0"/>
              </a:rPr>
              <a:t>DFS</a:t>
            </a:r>
            <a:endParaRPr lang="zh-CN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5" name="双波形 4">
            <a:extLst>
              <a:ext uri="{FF2B5EF4-FFF2-40B4-BE49-F238E27FC236}">
                <a16:creationId xmlns:a16="http://schemas.microsoft.com/office/drawing/2014/main" id="{E7D6734C-7CF9-B518-F503-D93E0C66F250}"/>
              </a:ext>
            </a:extLst>
          </p:cNvPr>
          <p:cNvSpPr/>
          <p:nvPr/>
        </p:nvSpPr>
        <p:spPr>
          <a:xfrm>
            <a:off x="10342124" y="6080640"/>
            <a:ext cx="542022" cy="270934"/>
          </a:xfrm>
          <a:prstGeom prst="doubleWave">
            <a:avLst>
              <a:gd name="adj1" fmla="val 6250"/>
              <a:gd name="adj2" fmla="val 153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/>
            <a:r>
              <a:rPr lang="en-US" altLang="zh-CN" sz="1600" b="1" dirty="0">
                <a:latin typeface="Arial Narrow" panose="020B0606020202030204" pitchFamily="34" charset="0"/>
              </a:rPr>
              <a:t>DFS</a:t>
            </a:r>
            <a:endParaRPr lang="zh-CN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B6F3916-E1B3-B1B2-0C61-4E69071514B4}"/>
              </a:ext>
            </a:extLst>
          </p:cNvPr>
          <p:cNvSpPr txBox="1"/>
          <p:nvPr/>
        </p:nvSpPr>
        <p:spPr>
          <a:xfrm>
            <a:off x="1333255" y="883920"/>
            <a:ext cx="769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Load Balancing Strategies for GPU Graph Mining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6EE1E57-6163-439C-724A-0F38853F8BAA}"/>
              </a:ext>
            </a:extLst>
          </p:cNvPr>
          <p:cNvSpPr txBox="1"/>
          <p:nvPr/>
        </p:nvSpPr>
        <p:spPr>
          <a:xfrm>
            <a:off x="1280866" y="6299200"/>
            <a:ext cx="2738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 Narrow" panose="020B0606020202030204" pitchFamily="34" charset="0"/>
              </a:rPr>
              <a:t>CPU partitions graph and streams induced subgraphs.</a:t>
            </a:r>
            <a:endParaRPr lang="zh-CN" altLang="en-US" sz="1600" dirty="0">
              <a:latin typeface="Arial Narrow" panose="020B0606020202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DAE0522-E722-FB79-852E-ACBFA8AC40B7}"/>
              </a:ext>
            </a:extLst>
          </p:cNvPr>
          <p:cNvSpPr txBox="1"/>
          <p:nvPr/>
        </p:nvSpPr>
        <p:spPr>
          <a:xfrm>
            <a:off x="4767046" y="6299200"/>
            <a:ext cx="267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 Narrow" panose="020B0606020202030204" pitchFamily="34" charset="0"/>
              </a:rPr>
              <a:t>Busy GPU workers pause, split works, and hand off to idle peers.</a:t>
            </a:r>
            <a:endParaRPr lang="zh-CN" altLang="en-US" sz="1600" dirty="0">
              <a:latin typeface="Arial Narrow" panose="020B0606020202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4F7C0FA-D83F-D00E-10E6-D463D43A3738}"/>
              </a:ext>
            </a:extLst>
          </p:cNvPr>
          <p:cNvSpPr txBox="1"/>
          <p:nvPr/>
        </p:nvSpPr>
        <p:spPr>
          <a:xfrm>
            <a:off x="8214072" y="6299200"/>
            <a:ext cx="267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 Narrow" panose="020B0606020202030204" pitchFamily="34" charset="0"/>
              </a:rPr>
              <a:t>Workers push/pull tasks from a shared queue.</a:t>
            </a:r>
            <a:endParaRPr lang="zh-CN" alt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6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7853EC-5774-CD80-C687-371C0F85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Introduction: Challenges</a:t>
            </a:r>
            <a:endParaRPr lang="zh-CN" altLang="en-US" dirty="0"/>
          </a:p>
        </p:txBody>
      </p:sp>
      <p:grpSp>
        <p:nvGrpSpPr>
          <p:cNvPr id="364" name="组合 363">
            <a:extLst>
              <a:ext uri="{FF2B5EF4-FFF2-40B4-BE49-F238E27FC236}">
                <a16:creationId xmlns:a16="http://schemas.microsoft.com/office/drawing/2014/main" id="{0A325D5E-6D7D-8302-CDE1-0446C7C1FE08}"/>
              </a:ext>
            </a:extLst>
          </p:cNvPr>
          <p:cNvGrpSpPr/>
          <p:nvPr/>
        </p:nvGrpSpPr>
        <p:grpSpPr>
          <a:xfrm>
            <a:off x="1145541" y="1117600"/>
            <a:ext cx="9900919" cy="5127267"/>
            <a:chOff x="939800" y="1117600"/>
            <a:chExt cx="9900919" cy="5127267"/>
          </a:xfrm>
        </p:grpSpPr>
        <p:sp>
          <p:nvSpPr>
            <p:cNvPr id="230" name="矩形 229">
              <a:extLst>
                <a:ext uri="{FF2B5EF4-FFF2-40B4-BE49-F238E27FC236}">
                  <a16:creationId xmlns:a16="http://schemas.microsoft.com/office/drawing/2014/main" id="{9D800420-9B1E-94A2-FDC2-DBDAB77A7B4F}"/>
                </a:ext>
              </a:extLst>
            </p:cNvPr>
            <p:cNvSpPr/>
            <p:nvPr/>
          </p:nvSpPr>
          <p:spPr>
            <a:xfrm>
              <a:off x="5300132" y="1117600"/>
              <a:ext cx="5540587" cy="5127267"/>
            </a:xfrm>
            <a:prstGeom prst="rect">
              <a:avLst/>
            </a:prstGeom>
            <a:solidFill>
              <a:srgbClr val="3E1A71">
                <a:alpha val="1000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altLang="zh-CN" b="1" dirty="0">
                  <a:latin typeface="Arial Narrow" panose="020B0606020202030204" pitchFamily="34" charset="0"/>
                </a:rPr>
                <a:t>Maximal Clique Enumeration</a:t>
              </a:r>
            </a:p>
            <a:p>
              <a:r>
                <a:rPr lang="en-US" altLang="zh-CN" dirty="0">
                  <a:latin typeface="Arial Narrow" panose="020B0606020202030204" pitchFamily="34" charset="0"/>
                </a:rPr>
                <a:t>Search depth equals maximal clique size (can reach hundreds), with branching factor </a:t>
              </a:r>
              <a:r>
                <a:rPr lang="en-US" altLang="zh-CN">
                  <a:latin typeface="Arial Narrow" panose="020B0606020202030204" pitchFamily="34" charset="0"/>
                </a:rPr>
                <a:t>varying dynamically </a:t>
              </a:r>
              <a:r>
                <a:rPr lang="en-US" altLang="zh-CN" dirty="0">
                  <a:latin typeface="Arial Narrow" panose="020B0606020202030204" pitchFamily="34" charset="0"/>
                </a:rPr>
                <a:t>— creating extreme depth and irregularity.</a:t>
              </a:r>
            </a:p>
            <a:p>
              <a:endParaRPr lang="en-US" altLang="zh-CN" dirty="0">
                <a:latin typeface="Arial Narrow" panose="020B0606020202030204" pitchFamily="34" charset="0"/>
              </a:endParaRPr>
            </a:p>
            <a:p>
              <a:r>
                <a:rPr lang="en-US" altLang="zh-CN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Resulting Challenges for GPU Parallelization:</a:t>
              </a:r>
            </a:p>
            <a:p>
              <a:r>
                <a: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Severe load imbalance </a:t>
              </a:r>
              <a:r>
                <a:rPr lang="en-US" altLang="zh-CN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— highly irregular subtrees</a:t>
              </a:r>
            </a:p>
            <a:p>
              <a:r>
                <a: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Memory pressure </a:t>
              </a:r>
              <a:r>
                <a:rPr lang="en-US" altLang="zh-CN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— deep recursion and large intermediate states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矩形 228">
              <a:extLst>
                <a:ext uri="{FF2B5EF4-FFF2-40B4-BE49-F238E27FC236}">
                  <a16:creationId xmlns:a16="http://schemas.microsoft.com/office/drawing/2014/main" id="{12A4EEA3-9406-BD64-9B2B-9350747D49D0}"/>
                </a:ext>
              </a:extLst>
            </p:cNvPr>
            <p:cNvSpPr/>
            <p:nvPr/>
          </p:nvSpPr>
          <p:spPr>
            <a:xfrm>
              <a:off x="939800" y="3749317"/>
              <a:ext cx="4241800" cy="24955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altLang="zh-CN" b="1" dirty="0">
                  <a:latin typeface="Arial Narrow" panose="020B0606020202030204" pitchFamily="34" charset="0"/>
                </a:rPr>
                <a:t>Graph Pattern Mining</a:t>
              </a:r>
            </a:p>
            <a:p>
              <a:r>
                <a:rPr lang="en-US" altLang="zh-CN" dirty="0">
                  <a:latin typeface="Arial Narrow" panose="020B0606020202030204" pitchFamily="34" charset="0"/>
                </a:rPr>
                <a:t>Search tree depth is bounded by pattern size |P| (typically &lt;10), limiting depth variability.</a:t>
              </a:r>
              <a:endParaRPr lang="zh-CN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27" name="矩形 226">
              <a:extLst>
                <a:ext uri="{FF2B5EF4-FFF2-40B4-BE49-F238E27FC236}">
                  <a16:creationId xmlns:a16="http://schemas.microsoft.com/office/drawing/2014/main" id="{1BA9D880-9FDD-F46A-6C29-3EB64B459C7E}"/>
                </a:ext>
              </a:extLst>
            </p:cNvPr>
            <p:cNvSpPr/>
            <p:nvPr/>
          </p:nvSpPr>
          <p:spPr>
            <a:xfrm>
              <a:off x="939800" y="1117600"/>
              <a:ext cx="4241800" cy="24955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altLang="zh-CN" b="1" dirty="0">
                  <a:latin typeface="Arial Narrow" panose="020B0606020202030204" pitchFamily="34" charset="0"/>
                </a:rPr>
                <a:t>Graph Analytics (e.g., BFS, SSSP)</a:t>
              </a:r>
            </a:p>
            <a:p>
              <a:r>
                <a:rPr lang="en-US" altLang="zh-CN" dirty="0">
                  <a:latin typeface="Arial Narrow" panose="020B0606020202030204" pitchFamily="34" charset="0"/>
                </a:rPr>
                <a:t>Workload scales with |V| — each vertex maps to one task, resulting in uniform task granularity.</a:t>
              </a:r>
              <a:endParaRPr lang="zh-CN" altLang="en-US" dirty="0">
                <a:latin typeface="Arial Narrow" panose="020B0606020202030204" pitchFamily="34" charset="0"/>
              </a:endParaRPr>
            </a:p>
          </p:txBody>
        </p:sp>
        <p:pic>
          <p:nvPicPr>
            <p:cNvPr id="130" name="图片 129">
              <a:extLst>
                <a:ext uri="{FF2B5EF4-FFF2-40B4-BE49-F238E27FC236}">
                  <a16:creationId xmlns:a16="http://schemas.microsoft.com/office/drawing/2014/main" id="{9037FFA6-ACF9-A4EE-4875-1D22BB9EA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2930" y="1192806"/>
              <a:ext cx="5196856" cy="2728252"/>
            </a:xfrm>
            <a:prstGeom prst="rect">
              <a:avLst/>
            </a:prstGeom>
          </p:spPr>
        </p:pic>
        <p:pic>
          <p:nvPicPr>
            <p:cNvPr id="226" name="图片 225">
              <a:extLst>
                <a:ext uri="{FF2B5EF4-FFF2-40B4-BE49-F238E27FC236}">
                  <a16:creationId xmlns:a16="http://schemas.microsoft.com/office/drawing/2014/main" id="{D101A7A0-4430-D790-A529-834A7CC50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0296" y="1243117"/>
              <a:ext cx="2124954" cy="1590844"/>
            </a:xfrm>
            <a:prstGeom prst="rect">
              <a:avLst/>
            </a:prstGeom>
          </p:spPr>
        </p:pic>
        <p:pic>
          <p:nvPicPr>
            <p:cNvPr id="363" name="图片 362">
              <a:extLst>
                <a:ext uri="{FF2B5EF4-FFF2-40B4-BE49-F238E27FC236}">
                  <a16:creationId xmlns:a16="http://schemas.microsoft.com/office/drawing/2014/main" id="{B29E40DE-D371-FA2F-2DAF-CF6B42CB2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8805" y="3749317"/>
              <a:ext cx="4043791" cy="1669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222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2070C-28DD-6D66-27E8-169B1A2B2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 1: Load Imbalance</a:t>
            </a:r>
            <a:endParaRPr lang="zh-CN" altLang="en-US" dirty="0"/>
          </a:p>
        </p:txBody>
      </p:sp>
      <p:sp>
        <p:nvSpPr>
          <p:cNvPr id="1218" name="文本框 1217">
            <a:extLst>
              <a:ext uri="{FF2B5EF4-FFF2-40B4-BE49-F238E27FC236}">
                <a16:creationId xmlns:a16="http://schemas.microsoft.com/office/drawing/2014/main" id="{7124D60D-17E6-D2E0-C726-F5F2ADD88391}"/>
              </a:ext>
            </a:extLst>
          </p:cNvPr>
          <p:cNvSpPr txBox="1"/>
          <p:nvPr/>
        </p:nvSpPr>
        <p:spPr>
          <a:xfrm>
            <a:off x="1217676" y="5424736"/>
            <a:ext cx="278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 Narrow" panose="020B0606020202030204" pitchFamily="34" charset="0"/>
              </a:rPr>
              <a:t>Host-Driven Chunking </a:t>
            </a:r>
          </a:p>
          <a:p>
            <a:pPr algn="ctr"/>
            <a:r>
              <a:rPr lang="en-US" altLang="zh-CN" dirty="0">
                <a:latin typeface="Arial Narrow" panose="020B0606020202030204" pitchFamily="34" charset="0"/>
              </a:rPr>
              <a:t>(GBK, G</a:t>
            </a:r>
            <a:r>
              <a:rPr lang="en-US" altLang="zh-CN" baseline="30000" dirty="0">
                <a:latin typeface="Arial Narrow" panose="020B0606020202030204" pitchFamily="34" charset="0"/>
              </a:rPr>
              <a:t>2</a:t>
            </a:r>
            <a:r>
              <a:rPr lang="en-US" altLang="zh-CN" dirty="0">
                <a:latin typeface="Arial Narrow" panose="020B0606020202030204" pitchFamily="34" charset="0"/>
              </a:rPr>
              <a:t>-AIMD)</a:t>
            </a:r>
            <a:endParaRPr lang="zh-CN" altLang="en-US" sz="1600" dirty="0">
              <a:latin typeface="Arial Narrow" panose="020B0606020202030204" pitchFamily="34" charset="0"/>
            </a:endParaRPr>
          </a:p>
        </p:txBody>
      </p:sp>
      <p:sp>
        <p:nvSpPr>
          <p:cNvPr id="1219" name="文本框 1218">
            <a:extLst>
              <a:ext uri="{FF2B5EF4-FFF2-40B4-BE49-F238E27FC236}">
                <a16:creationId xmlns:a16="http://schemas.microsoft.com/office/drawing/2014/main" id="{ECCC7E37-0F9D-BF40-F194-B29E6F7FD72B}"/>
              </a:ext>
            </a:extLst>
          </p:cNvPr>
          <p:cNvSpPr txBox="1"/>
          <p:nvPr/>
        </p:nvSpPr>
        <p:spPr>
          <a:xfrm>
            <a:off x="4701893" y="5424736"/>
            <a:ext cx="278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 Narrow" panose="020B0606020202030204" pitchFamily="34" charset="0"/>
              </a:rPr>
              <a:t>Peer-to-Pear Handoff </a:t>
            </a:r>
          </a:p>
          <a:p>
            <a:pPr algn="ctr"/>
            <a:r>
              <a:rPr lang="en-US" altLang="zh-CN" dirty="0">
                <a:latin typeface="Arial Narrow" panose="020B0606020202030204" pitchFamily="34" charset="0"/>
              </a:rPr>
              <a:t>(</a:t>
            </a:r>
            <a:r>
              <a:rPr lang="en-US" altLang="zh-CN" dirty="0" err="1">
                <a:latin typeface="Arial Narrow" panose="020B0606020202030204" pitchFamily="34" charset="0"/>
              </a:rPr>
              <a:t>mce-gpu</a:t>
            </a:r>
            <a:r>
              <a:rPr lang="en-US" altLang="zh-CN" dirty="0">
                <a:latin typeface="Arial Narrow" panose="020B0606020202030204" pitchFamily="34" charset="0"/>
              </a:rPr>
              <a:t>, </a:t>
            </a:r>
            <a:r>
              <a:rPr lang="en-US" altLang="zh-CN" dirty="0" err="1">
                <a:latin typeface="Arial Narrow" panose="020B0606020202030204" pitchFamily="34" charset="0"/>
              </a:rPr>
              <a:t>STMatch</a:t>
            </a:r>
            <a:r>
              <a:rPr lang="en-US" altLang="zh-CN" dirty="0">
                <a:latin typeface="Arial Narrow" panose="020B0606020202030204" pitchFamily="34" charset="0"/>
              </a:rPr>
              <a:t>)</a:t>
            </a:r>
            <a:endParaRPr lang="zh-CN" altLang="en-US" sz="1600" dirty="0">
              <a:latin typeface="Arial Narrow" panose="020B0606020202030204" pitchFamily="34" charset="0"/>
            </a:endParaRPr>
          </a:p>
        </p:txBody>
      </p:sp>
      <p:sp>
        <p:nvSpPr>
          <p:cNvPr id="1220" name="文本框 1219">
            <a:extLst>
              <a:ext uri="{FF2B5EF4-FFF2-40B4-BE49-F238E27FC236}">
                <a16:creationId xmlns:a16="http://schemas.microsoft.com/office/drawing/2014/main" id="{A0163C92-8AAC-1B48-B5B6-7122E0693BE2}"/>
              </a:ext>
            </a:extLst>
          </p:cNvPr>
          <p:cNvSpPr txBox="1"/>
          <p:nvPr/>
        </p:nvSpPr>
        <p:spPr>
          <a:xfrm>
            <a:off x="8136288" y="5424736"/>
            <a:ext cx="278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 Narrow" panose="020B0606020202030204" pitchFamily="34" charset="0"/>
              </a:rPr>
              <a:t>Global Queue</a:t>
            </a:r>
          </a:p>
          <a:p>
            <a:pPr algn="ctr"/>
            <a:r>
              <a:rPr lang="en-US" altLang="zh-CN" dirty="0">
                <a:latin typeface="Arial Narrow" panose="020B0606020202030204" pitchFamily="34" charset="0"/>
              </a:rPr>
              <a:t>(GMBE, GMBE+)</a:t>
            </a:r>
            <a:endParaRPr lang="zh-CN" altLang="en-US" sz="1600" dirty="0">
              <a:latin typeface="Arial Narrow" panose="020B0606020202030204" pitchFamily="34" charset="0"/>
            </a:endParaRPr>
          </a:p>
        </p:txBody>
      </p:sp>
      <p:sp>
        <p:nvSpPr>
          <p:cNvPr id="1222" name="文本框 1221">
            <a:extLst>
              <a:ext uri="{FF2B5EF4-FFF2-40B4-BE49-F238E27FC236}">
                <a16:creationId xmlns:a16="http://schemas.microsoft.com/office/drawing/2014/main" id="{91642D7D-1107-62F2-4E10-15F8C404A0E8}"/>
              </a:ext>
            </a:extLst>
          </p:cNvPr>
          <p:cNvSpPr txBox="1"/>
          <p:nvPr/>
        </p:nvSpPr>
        <p:spPr>
          <a:xfrm>
            <a:off x="4751715" y="6130335"/>
            <a:ext cx="5960735" cy="461665"/>
          </a:xfrm>
          <a:prstGeom prst="rect">
            <a:avLst/>
          </a:prstGeom>
          <a:solidFill>
            <a:srgbClr val="3E1A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Force busy workers shoulder the balancing cost.</a:t>
            </a:r>
            <a:endParaRPr lang="zh-CN" altLang="en-US" sz="2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3" name="文本框 1222">
            <a:extLst>
              <a:ext uri="{FF2B5EF4-FFF2-40B4-BE49-F238E27FC236}">
                <a16:creationId xmlns:a16="http://schemas.microsoft.com/office/drawing/2014/main" id="{8C4EBBDF-199A-5609-CC58-46F3E1367E1F}"/>
              </a:ext>
            </a:extLst>
          </p:cNvPr>
          <p:cNvSpPr txBox="1"/>
          <p:nvPr/>
        </p:nvSpPr>
        <p:spPr>
          <a:xfrm>
            <a:off x="1217677" y="6130335"/>
            <a:ext cx="2788214" cy="461665"/>
          </a:xfrm>
          <a:prstGeom prst="rect">
            <a:avLst/>
          </a:prstGeom>
          <a:solidFill>
            <a:srgbClr val="3E1A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Repeat data transfer</a:t>
            </a:r>
            <a:endParaRPr lang="zh-CN" altLang="en-US" sz="2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20" name="矩形 2719">
            <a:extLst>
              <a:ext uri="{FF2B5EF4-FFF2-40B4-BE49-F238E27FC236}">
                <a16:creationId xmlns:a16="http://schemas.microsoft.com/office/drawing/2014/main" id="{F2E6DCBA-8ADD-3476-498F-5BBEB2CF53F6}"/>
              </a:ext>
            </a:extLst>
          </p:cNvPr>
          <p:cNvSpPr/>
          <p:nvPr/>
        </p:nvSpPr>
        <p:spPr>
          <a:xfrm>
            <a:off x="10976722" y="5855406"/>
            <a:ext cx="1118758" cy="315569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rtlCol="0" anchor="ctr"/>
          <a:lstStyle/>
          <a:p>
            <a:pPr algn="ctr" defTabSz="914400"/>
            <a:r>
              <a:rPr lang="en-US" altLang="zh-CN" sz="1400" kern="0" dirty="0">
                <a:solidFill>
                  <a:prstClr val="black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Memory copy</a:t>
            </a:r>
            <a:endParaRPr lang="zh-CN" altLang="en-US" sz="1400" kern="0" dirty="0">
              <a:solidFill>
                <a:prstClr val="black"/>
              </a:solidFill>
              <a:latin typeface="Arial Narrow" panose="020B0606020202030204" pitchFamily="34" charset="0"/>
              <a:ea typeface="等线" panose="02010600030101010101" pitchFamily="2" charset="-122"/>
            </a:endParaRPr>
          </a:p>
        </p:txBody>
      </p:sp>
      <p:sp>
        <p:nvSpPr>
          <p:cNvPr id="2723" name="矩形 2722">
            <a:extLst>
              <a:ext uri="{FF2B5EF4-FFF2-40B4-BE49-F238E27FC236}">
                <a16:creationId xmlns:a16="http://schemas.microsoft.com/office/drawing/2014/main" id="{DE3921B9-46EE-13CF-E880-A53334261951}"/>
              </a:ext>
            </a:extLst>
          </p:cNvPr>
          <p:cNvSpPr/>
          <p:nvPr/>
        </p:nvSpPr>
        <p:spPr>
          <a:xfrm>
            <a:off x="10976722" y="6170363"/>
            <a:ext cx="1118758" cy="315569"/>
          </a:xfrm>
          <a:prstGeom prst="rect">
            <a:avLst/>
          </a:prstGeom>
          <a:solidFill>
            <a:srgbClr val="C00000">
              <a:alpha val="20000"/>
            </a:srgbClr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lIns="0" tIns="0" rIns="0" rtlCol="0" anchor="ctr"/>
          <a:lstStyle/>
          <a:p>
            <a:pPr algn="ctr" defTabSz="914400"/>
            <a:r>
              <a:rPr lang="en-US" altLang="zh-CN" sz="1400" kern="0" dirty="0">
                <a:solidFill>
                  <a:prstClr val="black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Work split</a:t>
            </a:r>
            <a:endParaRPr lang="zh-CN" altLang="en-US" sz="1400" kern="0" dirty="0">
              <a:solidFill>
                <a:prstClr val="black"/>
              </a:solidFill>
              <a:latin typeface="Arial Narrow" panose="020B0606020202030204" pitchFamily="34" charset="0"/>
              <a:ea typeface="等线" panose="02010600030101010101" pitchFamily="2" charset="-122"/>
            </a:endParaRPr>
          </a:p>
        </p:txBody>
      </p:sp>
      <p:sp>
        <p:nvSpPr>
          <p:cNvPr id="2724" name="矩形 2723">
            <a:extLst>
              <a:ext uri="{FF2B5EF4-FFF2-40B4-BE49-F238E27FC236}">
                <a16:creationId xmlns:a16="http://schemas.microsoft.com/office/drawing/2014/main" id="{03AF28AD-2896-318F-2DD7-CB0D62539000}"/>
              </a:ext>
            </a:extLst>
          </p:cNvPr>
          <p:cNvSpPr/>
          <p:nvPr/>
        </p:nvSpPr>
        <p:spPr>
          <a:xfrm>
            <a:off x="10976722" y="6485319"/>
            <a:ext cx="1118758" cy="3155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rtlCol="0" anchor="ctr"/>
          <a:lstStyle/>
          <a:p>
            <a:pPr algn="ctr" defTabSz="914400"/>
            <a:r>
              <a:rPr lang="en-US" altLang="zh-CN" sz="1400" kern="0" dirty="0">
                <a:solidFill>
                  <a:prstClr val="black"/>
                </a:solidFill>
                <a:latin typeface="Arial Narrow" panose="020B0606020202030204" pitchFamily="34" charset="0"/>
                <a:ea typeface="等线" panose="02010600030101010101" pitchFamily="2" charset="-122"/>
              </a:rPr>
              <a:t>Synchronization</a:t>
            </a:r>
            <a:endParaRPr lang="zh-CN" altLang="en-US" sz="1400" kern="0" dirty="0">
              <a:solidFill>
                <a:prstClr val="black"/>
              </a:solidFill>
              <a:latin typeface="Arial Narrow" panose="020B0606020202030204" pitchFamily="34" charset="0"/>
              <a:ea typeface="等线" panose="02010600030101010101" pitchFamily="2" charset="-122"/>
            </a:endParaRPr>
          </a:p>
        </p:txBody>
      </p:sp>
      <p:sp>
        <p:nvSpPr>
          <p:cNvPr id="2725" name="左大括号 2724">
            <a:extLst>
              <a:ext uri="{FF2B5EF4-FFF2-40B4-BE49-F238E27FC236}">
                <a16:creationId xmlns:a16="http://schemas.microsoft.com/office/drawing/2014/main" id="{A8AB6962-EB47-F230-3062-616853BFE420}"/>
              </a:ext>
            </a:extLst>
          </p:cNvPr>
          <p:cNvSpPr/>
          <p:nvPr/>
        </p:nvSpPr>
        <p:spPr>
          <a:xfrm>
            <a:off x="10719753" y="5855406"/>
            <a:ext cx="254098" cy="945482"/>
          </a:xfrm>
          <a:prstGeom prst="leftBrace">
            <a:avLst>
              <a:gd name="adj1" fmla="val 56788"/>
              <a:gd name="adj2" fmla="val 50000"/>
            </a:avLst>
          </a:prstGeom>
          <a:ln w="19050">
            <a:solidFill>
              <a:srgbClr val="3E1A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96" name="图片 3095">
            <a:extLst>
              <a:ext uri="{FF2B5EF4-FFF2-40B4-BE49-F238E27FC236}">
                <a16:creationId xmlns:a16="http://schemas.microsoft.com/office/drawing/2014/main" id="{7077EC0B-154F-18D4-047B-5F1CC3244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21" y="986342"/>
            <a:ext cx="9559357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7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8E7F1-7881-7963-60D5-1EAB7C032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8538B-0B65-DDA5-6A17-72F9A2C3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 2: Memory Pressure</a:t>
            </a:r>
            <a:endParaRPr lang="zh-CN" altLang="en-US" dirty="0"/>
          </a:p>
        </p:txBody>
      </p:sp>
      <p:sp>
        <p:nvSpPr>
          <p:cNvPr id="2727" name="文本占位符 2726">
            <a:extLst>
              <a:ext uri="{FF2B5EF4-FFF2-40B4-BE49-F238E27FC236}">
                <a16:creationId xmlns:a16="http://schemas.microsoft.com/office/drawing/2014/main" id="{E24F4D25-5BD9-2205-522B-35492E1E4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Almasri et al, Parallelizing Maximal Clique Enumeration on GPUs, Proceedings of International Conference on Parallel Architectures and Compilation Techniques (PACT)., 2023.</a:t>
            </a:r>
            <a:endParaRPr lang="zh-CN" altLang="en-US" dirty="0"/>
          </a:p>
        </p:txBody>
      </p:sp>
      <p:grpSp>
        <p:nvGrpSpPr>
          <p:cNvPr id="2713" name="组合 2712">
            <a:extLst>
              <a:ext uri="{FF2B5EF4-FFF2-40B4-BE49-F238E27FC236}">
                <a16:creationId xmlns:a16="http://schemas.microsoft.com/office/drawing/2014/main" id="{7D94ACBE-5EC6-58E3-C0ED-B183750D7778}"/>
              </a:ext>
            </a:extLst>
          </p:cNvPr>
          <p:cNvGrpSpPr/>
          <p:nvPr/>
        </p:nvGrpSpPr>
        <p:grpSpPr>
          <a:xfrm>
            <a:off x="641361" y="1885079"/>
            <a:ext cx="5019823" cy="720000"/>
            <a:chOff x="641361" y="1885079"/>
            <a:chExt cx="5019823" cy="720000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9C02FC77-9984-4D3B-E46C-6ED106350B30}"/>
                </a:ext>
              </a:extLst>
            </p:cNvPr>
            <p:cNvGrpSpPr/>
            <p:nvPr/>
          </p:nvGrpSpPr>
          <p:grpSpPr>
            <a:xfrm>
              <a:off x="641361" y="1885079"/>
              <a:ext cx="2376000" cy="720000"/>
              <a:chOff x="2933509" y="1881"/>
              <a:chExt cx="2260981" cy="1808784"/>
            </a:xfrm>
            <a:solidFill>
              <a:srgbClr val="E4E0E7"/>
            </a:solidFill>
          </p:grpSpPr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5D3CF213-4D8C-F250-C606-B8AECF9DABB6}"/>
                  </a:ext>
                </a:extLst>
              </p:cNvPr>
              <p:cNvSpPr/>
              <p:nvPr/>
            </p:nvSpPr>
            <p:spPr>
              <a:xfrm>
                <a:off x="2933509" y="1881"/>
                <a:ext cx="2260981" cy="1808784"/>
              </a:xfrm>
              <a:prstGeom prst="roundRect">
                <a:avLst>
                  <a:gd name="adj" fmla="val 10000"/>
                </a:avLst>
              </a:prstGeom>
              <a:grpFill/>
              <a:ln w="19050" cap="rnd" cmpd="sng" algn="ctr">
                <a:solidFill>
                  <a:srgbClr val="000000"/>
                </a:solidFill>
                <a:prstDash val="solid"/>
              </a:ln>
              <a:effectLst/>
            </p:spPr>
          </p:sp>
          <p:sp>
            <p:nvSpPr>
              <p:cNvPr id="25" name="矩形: 圆角 4">
                <a:extLst>
                  <a:ext uri="{FF2B5EF4-FFF2-40B4-BE49-F238E27FC236}">
                    <a16:creationId xmlns:a16="http://schemas.microsoft.com/office/drawing/2014/main" id="{6357AE4C-A061-081C-F87F-2A45192B433D}"/>
                  </a:ext>
                </a:extLst>
              </p:cNvPr>
              <p:cNvSpPr txBox="1"/>
              <p:nvPr/>
            </p:nvSpPr>
            <p:spPr>
              <a:xfrm>
                <a:off x="2986486" y="54858"/>
                <a:ext cx="2155027" cy="170283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123825" tIns="123825" rIns="123825" bIns="123825" numCol="1" spcCol="1270" anchor="ctr" anchorCtr="0">
                <a:noAutofit/>
              </a:bodyPr>
              <a:lstStyle/>
              <a:p>
                <a:pPr marL="0" marR="0" lvl="0" indent="0" algn="ctr" defTabSz="2889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Dynamic memory allocations on GPUs are expensive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D94FCAF-FAE4-9E75-A557-66E83856945C}"/>
                </a:ext>
              </a:extLst>
            </p:cNvPr>
            <p:cNvGrpSpPr/>
            <p:nvPr/>
          </p:nvGrpSpPr>
          <p:grpSpPr>
            <a:xfrm>
              <a:off x="3285184" y="1885079"/>
              <a:ext cx="2376000" cy="720000"/>
              <a:chOff x="2933509" y="1881"/>
              <a:chExt cx="2260981" cy="1808784"/>
            </a:xfrm>
            <a:solidFill>
              <a:srgbClr val="E4E0E7"/>
            </a:solidFill>
          </p:grpSpPr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956E1D25-DA36-4546-D918-DA01198950E8}"/>
                  </a:ext>
                </a:extLst>
              </p:cNvPr>
              <p:cNvSpPr/>
              <p:nvPr/>
            </p:nvSpPr>
            <p:spPr>
              <a:xfrm>
                <a:off x="2933509" y="1881"/>
                <a:ext cx="2260981" cy="1808784"/>
              </a:xfrm>
              <a:prstGeom prst="roundRect">
                <a:avLst>
                  <a:gd name="adj" fmla="val 10000"/>
                </a:avLst>
              </a:prstGeom>
              <a:grpFill/>
              <a:ln w="19050" cap="rnd" cmpd="sng" algn="ctr">
                <a:solidFill>
                  <a:srgbClr val="000000"/>
                </a:solidFill>
                <a:prstDash val="solid"/>
              </a:ln>
              <a:effectLst/>
            </p:spPr>
          </p:sp>
          <p:sp>
            <p:nvSpPr>
              <p:cNvPr id="28" name="矩形: 圆角 4">
                <a:extLst>
                  <a:ext uri="{FF2B5EF4-FFF2-40B4-BE49-F238E27FC236}">
                    <a16:creationId xmlns:a16="http://schemas.microsoft.com/office/drawing/2014/main" id="{B436FBC9-9D50-2B34-99B0-3C0E61FAB309}"/>
                  </a:ext>
                </a:extLst>
              </p:cNvPr>
              <p:cNvSpPr txBox="1"/>
              <p:nvPr/>
            </p:nvSpPr>
            <p:spPr>
              <a:xfrm>
                <a:off x="2986486" y="54858"/>
                <a:ext cx="2155027" cy="170283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108000" tIns="123825" rIns="108000" bIns="123825" numCol="1" spcCol="1270" anchor="ctr" anchorCtr="0">
                <a:noAutofit/>
              </a:bodyPr>
              <a:lstStyle/>
              <a:p>
                <a:pPr marL="0" marR="0" lvl="0" indent="0" algn="ctr" defTabSz="2889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We need to execute multiple MCE procedures in parallel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715" name="组合 2714">
            <a:extLst>
              <a:ext uri="{FF2B5EF4-FFF2-40B4-BE49-F238E27FC236}">
                <a16:creationId xmlns:a16="http://schemas.microsoft.com/office/drawing/2014/main" id="{7EAACC8F-F8E5-2C01-B7B7-5A645A0E9812}"/>
              </a:ext>
            </a:extLst>
          </p:cNvPr>
          <p:cNvGrpSpPr/>
          <p:nvPr/>
        </p:nvGrpSpPr>
        <p:grpSpPr>
          <a:xfrm>
            <a:off x="1674666" y="2806010"/>
            <a:ext cx="2953213" cy="319506"/>
            <a:chOff x="1674666" y="3111705"/>
            <a:chExt cx="2953213" cy="319506"/>
          </a:xfrm>
        </p:grpSpPr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id="{4FEA99FA-AD86-5954-DBAD-453229C1460E}"/>
                </a:ext>
              </a:extLst>
            </p:cNvPr>
            <p:cNvSpPr/>
            <p:nvPr/>
          </p:nvSpPr>
          <p:spPr>
            <a:xfrm rot="5400000">
              <a:off x="1673199" y="3113172"/>
              <a:ext cx="312324" cy="30939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箭头: 右 28">
              <a:extLst>
                <a:ext uri="{FF2B5EF4-FFF2-40B4-BE49-F238E27FC236}">
                  <a16:creationId xmlns:a16="http://schemas.microsoft.com/office/drawing/2014/main" id="{FC7C004E-FCDF-1D84-9A82-2F84D113A166}"/>
                </a:ext>
              </a:extLst>
            </p:cNvPr>
            <p:cNvSpPr/>
            <p:nvPr/>
          </p:nvSpPr>
          <p:spPr>
            <a:xfrm rot="5400000">
              <a:off x="4317022" y="3120354"/>
              <a:ext cx="312324" cy="30939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14" name="组合 2713">
            <a:extLst>
              <a:ext uri="{FF2B5EF4-FFF2-40B4-BE49-F238E27FC236}">
                <a16:creationId xmlns:a16="http://schemas.microsoft.com/office/drawing/2014/main" id="{3455F128-D2EA-AFB3-8F88-CA708E920962}"/>
              </a:ext>
            </a:extLst>
          </p:cNvPr>
          <p:cNvGrpSpPr/>
          <p:nvPr/>
        </p:nvGrpSpPr>
        <p:grpSpPr>
          <a:xfrm>
            <a:off x="641361" y="3326447"/>
            <a:ext cx="5019823" cy="720001"/>
            <a:chOff x="641361" y="3472578"/>
            <a:chExt cx="5019823" cy="720001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688C4D9B-377B-434C-79CA-8A6B1F31D9BD}"/>
                </a:ext>
              </a:extLst>
            </p:cNvPr>
            <p:cNvGrpSpPr/>
            <p:nvPr/>
          </p:nvGrpSpPr>
          <p:grpSpPr>
            <a:xfrm>
              <a:off x="641361" y="3472578"/>
              <a:ext cx="2376000" cy="720000"/>
              <a:chOff x="2933509" y="1881"/>
              <a:chExt cx="2260981" cy="1808784"/>
            </a:xfrm>
            <a:solidFill>
              <a:srgbClr val="E4E0E7"/>
            </a:solidFill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6A9311E4-FA82-0072-53F7-26FE413E314F}"/>
                  </a:ext>
                </a:extLst>
              </p:cNvPr>
              <p:cNvSpPr/>
              <p:nvPr/>
            </p:nvSpPr>
            <p:spPr>
              <a:xfrm>
                <a:off x="2933509" y="1881"/>
                <a:ext cx="2260981" cy="1808784"/>
              </a:xfrm>
              <a:prstGeom prst="roundRect">
                <a:avLst>
                  <a:gd name="adj" fmla="val 10000"/>
                </a:avLst>
              </a:prstGeom>
              <a:grpFill/>
              <a:ln w="19050" cap="rnd" cmpd="sng" algn="ctr">
                <a:solidFill>
                  <a:srgbClr val="000000"/>
                </a:solidFill>
                <a:prstDash val="solid"/>
              </a:ln>
              <a:effectLst/>
            </p:spPr>
          </p:sp>
          <p:sp>
            <p:nvSpPr>
              <p:cNvPr id="32" name="矩形: 圆角 4">
                <a:extLst>
                  <a:ext uri="{FF2B5EF4-FFF2-40B4-BE49-F238E27FC236}">
                    <a16:creationId xmlns:a16="http://schemas.microsoft.com/office/drawing/2014/main" id="{1E0B23B6-38D1-4727-A71B-BF29DE501A39}"/>
                  </a:ext>
                </a:extLst>
              </p:cNvPr>
              <p:cNvSpPr txBox="1"/>
              <p:nvPr/>
            </p:nvSpPr>
            <p:spPr>
              <a:xfrm>
                <a:off x="2986486" y="54858"/>
                <a:ext cx="2155027" cy="170283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123825" tIns="123825" rIns="123825" bIns="123825" numCol="1" spcCol="1270" anchor="ctr" anchorCtr="0">
                <a:noAutofit/>
              </a:bodyPr>
              <a:lstStyle/>
              <a:p>
                <a:pPr marL="0" marR="0" lvl="0" indent="0" algn="ctr" defTabSz="2889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23E88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Pre-allocate memory on GPUs before enumeration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3E7C4126-20D8-B1C2-F1F7-997CAEC5C59A}"/>
                </a:ext>
              </a:extLst>
            </p:cNvPr>
            <p:cNvGrpSpPr/>
            <p:nvPr/>
          </p:nvGrpSpPr>
          <p:grpSpPr>
            <a:xfrm>
              <a:off x="3285184" y="3472579"/>
              <a:ext cx="2376000" cy="720000"/>
              <a:chOff x="2933509" y="1881"/>
              <a:chExt cx="2260981" cy="1808784"/>
            </a:xfrm>
            <a:solidFill>
              <a:srgbClr val="E4E0E7"/>
            </a:solidFill>
          </p:grpSpPr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950E4E15-7939-7532-F0B2-13D70A382BAC}"/>
                  </a:ext>
                </a:extLst>
              </p:cNvPr>
              <p:cNvSpPr/>
              <p:nvPr/>
            </p:nvSpPr>
            <p:spPr>
              <a:xfrm>
                <a:off x="2933509" y="1881"/>
                <a:ext cx="2260981" cy="1808784"/>
              </a:xfrm>
              <a:prstGeom prst="roundRect">
                <a:avLst>
                  <a:gd name="adj" fmla="val 10000"/>
                </a:avLst>
              </a:prstGeom>
              <a:grpFill/>
              <a:ln w="19050" cap="rnd" cmpd="sng" algn="ctr">
                <a:solidFill>
                  <a:srgbClr val="000000"/>
                </a:solidFill>
                <a:prstDash val="solid"/>
              </a:ln>
              <a:effectLst/>
            </p:spPr>
          </p:sp>
          <p:sp>
            <p:nvSpPr>
              <p:cNvPr id="35" name="矩形: 圆角 4">
                <a:extLst>
                  <a:ext uri="{FF2B5EF4-FFF2-40B4-BE49-F238E27FC236}">
                    <a16:creationId xmlns:a16="http://schemas.microsoft.com/office/drawing/2014/main" id="{C644F4EF-12F3-B879-2DEA-D20C53DE9FDD}"/>
                  </a:ext>
                </a:extLst>
              </p:cNvPr>
              <p:cNvSpPr txBox="1"/>
              <p:nvPr/>
            </p:nvSpPr>
            <p:spPr>
              <a:xfrm>
                <a:off x="2986486" y="54858"/>
                <a:ext cx="2155027" cy="170283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123825" tIns="123825" rIns="123825" bIns="123825" numCol="1" spcCol="1270" anchor="ctr" anchorCtr="0">
                <a:noAutofit/>
              </a:bodyPr>
              <a:lstStyle/>
              <a:p>
                <a:pPr marL="0" marR="0" lvl="0" indent="0" algn="ctr" defTabSz="2889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23E88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Requires multiple blocks of memory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21C0259-EC9C-19AF-48E9-B44EF8F6832B}"/>
              </a:ext>
            </a:extLst>
          </p:cNvPr>
          <p:cNvGrpSpPr/>
          <p:nvPr/>
        </p:nvGrpSpPr>
        <p:grpSpPr>
          <a:xfrm>
            <a:off x="641361" y="4770517"/>
            <a:ext cx="5019823" cy="557934"/>
            <a:chOff x="2933509" y="1881"/>
            <a:chExt cx="2260981" cy="1808784"/>
          </a:xfrm>
          <a:solidFill>
            <a:srgbClr val="D0BAF0"/>
          </a:solidFill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E31D1A2F-359C-0A1C-2791-1A27043AE269}"/>
                </a:ext>
              </a:extLst>
            </p:cNvPr>
            <p:cNvSpPr/>
            <p:nvPr/>
          </p:nvSpPr>
          <p:spPr>
            <a:xfrm>
              <a:off x="2933509" y="1881"/>
              <a:ext cx="2260981" cy="1808784"/>
            </a:xfrm>
            <a:prstGeom prst="roundRect">
              <a:avLst>
                <a:gd name="adj" fmla="val 10000"/>
              </a:avLst>
            </a:prstGeom>
            <a:solidFill>
              <a:srgbClr val="3E1A71"/>
            </a:solidFill>
          </p:spPr>
          <p:txBody>
            <a:bodyPr wrap="square" rtlCol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" name="矩形: 圆角 4">
              <a:extLst>
                <a:ext uri="{FF2B5EF4-FFF2-40B4-BE49-F238E27FC236}">
                  <a16:creationId xmlns:a16="http://schemas.microsoft.com/office/drawing/2014/main" id="{9A50A04C-FB3F-D369-BC38-DB1B234EDD51}"/>
                </a:ext>
              </a:extLst>
            </p:cNvPr>
            <p:cNvSpPr txBox="1"/>
            <p:nvPr/>
          </p:nvSpPr>
          <p:spPr>
            <a:xfrm>
              <a:off x="2986486" y="54858"/>
              <a:ext cx="2155027" cy="1702831"/>
            </a:xfrm>
            <a:prstGeom prst="rect">
              <a:avLst/>
            </a:prstGeom>
            <a:solidFill>
              <a:srgbClr val="3E1A7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Exceeds the memory capacity</a:t>
              </a:r>
            </a:p>
          </p:txBody>
        </p:sp>
      </p:grpSp>
      <p:grpSp>
        <p:nvGrpSpPr>
          <p:cNvPr id="2716" name="组合 2715">
            <a:extLst>
              <a:ext uri="{FF2B5EF4-FFF2-40B4-BE49-F238E27FC236}">
                <a16:creationId xmlns:a16="http://schemas.microsoft.com/office/drawing/2014/main" id="{37644166-5750-4F56-0433-425328F9A662}"/>
              </a:ext>
            </a:extLst>
          </p:cNvPr>
          <p:cNvGrpSpPr/>
          <p:nvPr/>
        </p:nvGrpSpPr>
        <p:grpSpPr>
          <a:xfrm>
            <a:off x="1674666" y="4247379"/>
            <a:ext cx="2953213" cy="322208"/>
            <a:chOff x="1674666" y="4224063"/>
            <a:chExt cx="2953213" cy="322208"/>
          </a:xfrm>
        </p:grpSpPr>
        <p:sp>
          <p:nvSpPr>
            <p:cNvPr id="39" name="箭头: 右 38">
              <a:extLst>
                <a:ext uri="{FF2B5EF4-FFF2-40B4-BE49-F238E27FC236}">
                  <a16:creationId xmlns:a16="http://schemas.microsoft.com/office/drawing/2014/main" id="{8D04528C-C9C9-7AF0-F460-7AA7679FCECF}"/>
                </a:ext>
              </a:extLst>
            </p:cNvPr>
            <p:cNvSpPr/>
            <p:nvPr/>
          </p:nvSpPr>
          <p:spPr>
            <a:xfrm rot="5400000">
              <a:off x="1673199" y="4225530"/>
              <a:ext cx="312324" cy="30939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箭头: 右 39">
              <a:extLst>
                <a:ext uri="{FF2B5EF4-FFF2-40B4-BE49-F238E27FC236}">
                  <a16:creationId xmlns:a16="http://schemas.microsoft.com/office/drawing/2014/main" id="{240F8D7E-D53C-D7CE-DB51-6439C2B606F0}"/>
                </a:ext>
              </a:extLst>
            </p:cNvPr>
            <p:cNvSpPr/>
            <p:nvPr/>
          </p:nvSpPr>
          <p:spPr>
            <a:xfrm rot="5400000">
              <a:off x="4317022" y="4235414"/>
              <a:ext cx="312324" cy="30939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A4C7BAB7-BF0A-6C8C-3CD7-783305C38368}"/>
              </a:ext>
            </a:extLst>
          </p:cNvPr>
          <p:cNvSpPr/>
          <p:nvPr/>
        </p:nvSpPr>
        <p:spPr>
          <a:xfrm>
            <a:off x="6096000" y="4770451"/>
            <a:ext cx="5004000" cy="558000"/>
          </a:xfrm>
          <a:prstGeom prst="roundRect">
            <a:avLst>
              <a:gd name="adj" fmla="val 10000"/>
            </a:avLst>
          </a:prstGeom>
          <a:solidFill>
            <a:srgbClr val="3E1A7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 Narrow" panose="020B0606020202030204" pitchFamily="34" charset="0"/>
              </a:rPr>
              <a:t>SOTAs use numerous auxiliary GPU memory blocks</a:t>
            </a:r>
          </a:p>
        </p:txBody>
      </p:sp>
      <p:grpSp>
        <p:nvGrpSpPr>
          <p:cNvPr id="2704" name="组合 2703">
            <a:extLst>
              <a:ext uri="{FF2B5EF4-FFF2-40B4-BE49-F238E27FC236}">
                <a16:creationId xmlns:a16="http://schemas.microsoft.com/office/drawing/2014/main" id="{72251E35-40AB-1692-A587-B183AFB5BEA8}"/>
              </a:ext>
            </a:extLst>
          </p:cNvPr>
          <p:cNvGrpSpPr/>
          <p:nvPr/>
        </p:nvGrpSpPr>
        <p:grpSpPr>
          <a:xfrm>
            <a:off x="6369476" y="1874189"/>
            <a:ext cx="1440000" cy="828000"/>
            <a:chOff x="9169401" y="1172105"/>
            <a:chExt cx="1012584" cy="609600"/>
          </a:xfrm>
        </p:grpSpPr>
        <p:sp>
          <p:nvSpPr>
            <p:cNvPr id="2705" name="矩形 2704">
              <a:extLst>
                <a:ext uri="{FF2B5EF4-FFF2-40B4-BE49-F238E27FC236}">
                  <a16:creationId xmlns:a16="http://schemas.microsoft.com/office/drawing/2014/main" id="{2AC22108-F3FF-4DF6-37C4-2BB06B13E2DA}"/>
                </a:ext>
              </a:extLst>
            </p:cNvPr>
            <p:cNvSpPr/>
            <p:nvPr/>
          </p:nvSpPr>
          <p:spPr>
            <a:xfrm>
              <a:off x="9169401" y="1172105"/>
              <a:ext cx="324000" cy="609600"/>
            </a:xfrm>
            <a:prstGeom prst="rect">
              <a:avLst/>
            </a:prstGeom>
            <a:solidFill>
              <a:srgbClr val="44546A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6" name="矩形 2705">
              <a:extLst>
                <a:ext uri="{FF2B5EF4-FFF2-40B4-BE49-F238E27FC236}">
                  <a16:creationId xmlns:a16="http://schemas.microsoft.com/office/drawing/2014/main" id="{D109870A-ACE2-0BB6-9E36-44DD079D8267}"/>
                </a:ext>
              </a:extLst>
            </p:cNvPr>
            <p:cNvSpPr/>
            <p:nvPr/>
          </p:nvSpPr>
          <p:spPr>
            <a:xfrm>
              <a:off x="9513693" y="1172105"/>
              <a:ext cx="324000" cy="609600"/>
            </a:xfrm>
            <a:prstGeom prst="rect">
              <a:avLst/>
            </a:prstGeom>
            <a:solidFill>
              <a:srgbClr val="44546A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7" name="矩形 2706">
              <a:extLst>
                <a:ext uri="{FF2B5EF4-FFF2-40B4-BE49-F238E27FC236}">
                  <a16:creationId xmlns:a16="http://schemas.microsoft.com/office/drawing/2014/main" id="{22F3CA94-016B-B6C8-80E5-8CC8A2A0E110}"/>
                </a:ext>
              </a:extLst>
            </p:cNvPr>
            <p:cNvSpPr/>
            <p:nvPr/>
          </p:nvSpPr>
          <p:spPr>
            <a:xfrm>
              <a:off x="9857985" y="1172105"/>
              <a:ext cx="324000" cy="609600"/>
            </a:xfrm>
            <a:prstGeom prst="rect">
              <a:avLst/>
            </a:prstGeom>
            <a:solidFill>
              <a:srgbClr val="44546A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708" name="直接连接符 2707">
              <a:extLst>
                <a:ext uri="{FF2B5EF4-FFF2-40B4-BE49-F238E27FC236}">
                  <a16:creationId xmlns:a16="http://schemas.microsoft.com/office/drawing/2014/main" id="{3F0D75F2-EA9D-7C25-0EA6-9A8982DB9013}"/>
                </a:ext>
              </a:extLst>
            </p:cNvPr>
            <p:cNvCxnSpPr>
              <a:cxnSpLocks/>
            </p:cNvCxnSpPr>
            <p:nvPr/>
          </p:nvCxnSpPr>
          <p:spPr>
            <a:xfrm>
              <a:off x="9169401" y="1178455"/>
              <a:ext cx="1012584" cy="0"/>
            </a:xfrm>
            <a:prstGeom prst="line">
              <a:avLst/>
            </a:prstGeom>
            <a:noFill/>
            <a:ln w="57150" cap="flat" cmpd="thickThin" algn="ctr">
              <a:solidFill>
                <a:srgbClr val="663300"/>
              </a:solidFill>
              <a:prstDash val="solid"/>
              <a:miter lim="800000"/>
            </a:ln>
            <a:effectLst/>
          </p:spPr>
        </p:cxnSp>
        <p:cxnSp>
          <p:nvCxnSpPr>
            <p:cNvPr id="2709" name="直接连接符 2708">
              <a:extLst>
                <a:ext uri="{FF2B5EF4-FFF2-40B4-BE49-F238E27FC236}">
                  <a16:creationId xmlns:a16="http://schemas.microsoft.com/office/drawing/2014/main" id="{2F8A68EC-BF0C-837D-3EDD-E107C43158FE}"/>
                </a:ext>
              </a:extLst>
            </p:cNvPr>
            <p:cNvCxnSpPr>
              <a:cxnSpLocks/>
            </p:cNvCxnSpPr>
            <p:nvPr/>
          </p:nvCxnSpPr>
          <p:spPr>
            <a:xfrm>
              <a:off x="9169401" y="1753130"/>
              <a:ext cx="1012584" cy="0"/>
            </a:xfrm>
            <a:prstGeom prst="line">
              <a:avLst/>
            </a:prstGeom>
            <a:noFill/>
            <a:ln w="57150" cap="flat" cmpd="thinThick" algn="ctr">
              <a:solidFill>
                <a:srgbClr val="663300"/>
              </a:solidFill>
              <a:prstDash val="solid"/>
              <a:miter lim="800000"/>
            </a:ln>
            <a:effectLst/>
          </p:spPr>
        </p:cxnSp>
      </p:grpSp>
      <p:grpSp>
        <p:nvGrpSpPr>
          <p:cNvPr id="2717" name="组合 2716">
            <a:extLst>
              <a:ext uri="{FF2B5EF4-FFF2-40B4-BE49-F238E27FC236}">
                <a16:creationId xmlns:a16="http://schemas.microsoft.com/office/drawing/2014/main" id="{6D8CBA24-02C3-DAD4-6C79-DA7D2389AC24}"/>
              </a:ext>
            </a:extLst>
          </p:cNvPr>
          <p:cNvGrpSpPr/>
          <p:nvPr/>
        </p:nvGrpSpPr>
        <p:grpSpPr>
          <a:xfrm>
            <a:off x="9189718" y="1874189"/>
            <a:ext cx="1440000" cy="828000"/>
            <a:chOff x="9189718" y="2270429"/>
            <a:chExt cx="1440000" cy="828000"/>
          </a:xfrm>
        </p:grpSpPr>
        <p:sp>
          <p:nvSpPr>
            <p:cNvPr id="2697" name="矩形: 圆角 2696">
              <a:extLst>
                <a:ext uri="{FF2B5EF4-FFF2-40B4-BE49-F238E27FC236}">
                  <a16:creationId xmlns:a16="http://schemas.microsoft.com/office/drawing/2014/main" id="{1436AC17-200F-379B-5E35-2C23190637B1}"/>
                </a:ext>
              </a:extLst>
            </p:cNvPr>
            <p:cNvSpPr/>
            <p:nvPr/>
          </p:nvSpPr>
          <p:spPr>
            <a:xfrm>
              <a:off x="9189718" y="2270429"/>
              <a:ext cx="1440000" cy="82800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0" name="矩形 2709">
              <a:extLst>
                <a:ext uri="{FF2B5EF4-FFF2-40B4-BE49-F238E27FC236}">
                  <a16:creationId xmlns:a16="http://schemas.microsoft.com/office/drawing/2014/main" id="{FBA32BDA-264A-7E18-0F6B-4EBD05001F7D}"/>
                </a:ext>
              </a:extLst>
            </p:cNvPr>
            <p:cNvSpPr/>
            <p:nvPr/>
          </p:nvSpPr>
          <p:spPr>
            <a:xfrm>
              <a:off x="9347200" y="2419422"/>
              <a:ext cx="360680" cy="509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12" name="图片 2711">
            <a:extLst>
              <a:ext uri="{FF2B5EF4-FFF2-40B4-BE49-F238E27FC236}">
                <a16:creationId xmlns:a16="http://schemas.microsoft.com/office/drawing/2014/main" id="{7A2DFC46-3294-D3BC-3A28-8CF5B13C8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31" y="3190405"/>
            <a:ext cx="2780229" cy="1089737"/>
          </a:xfrm>
          <a:prstGeom prst="rect">
            <a:avLst/>
          </a:prstGeom>
        </p:spPr>
      </p:pic>
      <p:sp>
        <p:nvSpPr>
          <p:cNvPr id="2718" name="文本框 2717">
            <a:extLst>
              <a:ext uri="{FF2B5EF4-FFF2-40B4-BE49-F238E27FC236}">
                <a16:creationId xmlns:a16="http://schemas.microsoft.com/office/drawing/2014/main" id="{DA52F0F8-CD63-DB01-5705-25EF5CD1FD29}"/>
              </a:ext>
            </a:extLst>
          </p:cNvPr>
          <p:cNvSpPr txBox="1"/>
          <p:nvPr/>
        </p:nvSpPr>
        <p:spPr>
          <a:xfrm>
            <a:off x="6463558" y="2658799"/>
            <a:ext cx="120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 Narrow" panose="020B0606020202030204" pitchFamily="34" charset="0"/>
              </a:rPr>
              <a:t>Task Queue</a:t>
            </a:r>
            <a:endParaRPr lang="zh-CN" altLang="en-US" sz="1600" dirty="0">
              <a:latin typeface="Arial Narrow" panose="020B0606020202030204" pitchFamily="34" charset="0"/>
            </a:endParaRPr>
          </a:p>
        </p:txBody>
      </p:sp>
      <p:sp>
        <p:nvSpPr>
          <p:cNvPr id="2719" name="文本框 2718">
            <a:extLst>
              <a:ext uri="{FF2B5EF4-FFF2-40B4-BE49-F238E27FC236}">
                <a16:creationId xmlns:a16="http://schemas.microsoft.com/office/drawing/2014/main" id="{6CE7211D-9290-82D8-F59E-00AF788A5950}"/>
              </a:ext>
            </a:extLst>
          </p:cNvPr>
          <p:cNvSpPr txBox="1"/>
          <p:nvPr/>
        </p:nvSpPr>
        <p:spPr>
          <a:xfrm>
            <a:off x="8788242" y="2658799"/>
            <a:ext cx="225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 Narrow" panose="020B0606020202030204" pitchFamily="34" charset="0"/>
              </a:rPr>
              <a:t>Buffer for memory copy</a:t>
            </a:r>
            <a:endParaRPr lang="zh-CN" altLang="en-US" sz="1600" dirty="0">
              <a:latin typeface="Arial Narrow" panose="020B0606020202030204" pitchFamily="34" charset="0"/>
            </a:endParaRPr>
          </a:p>
        </p:txBody>
      </p:sp>
      <p:sp>
        <p:nvSpPr>
          <p:cNvPr id="2721" name="文本框 2720">
            <a:extLst>
              <a:ext uri="{FF2B5EF4-FFF2-40B4-BE49-F238E27FC236}">
                <a16:creationId xmlns:a16="http://schemas.microsoft.com/office/drawing/2014/main" id="{D688A719-A357-9152-5780-F30CC11F1720}"/>
              </a:ext>
            </a:extLst>
          </p:cNvPr>
          <p:cNvSpPr txBox="1"/>
          <p:nvPr/>
        </p:nvSpPr>
        <p:spPr>
          <a:xfrm>
            <a:off x="6431122" y="4229793"/>
            <a:ext cx="272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 Narrow" panose="020B0606020202030204" pitchFamily="34" charset="0"/>
              </a:rPr>
              <a:t>Compact representation of X</a:t>
            </a:r>
            <a:r>
              <a:rPr lang="en-US" altLang="zh-CN" baseline="30000" dirty="0">
                <a:latin typeface="Arial Narrow" panose="020B0606020202030204" pitchFamily="34" charset="0"/>
              </a:rPr>
              <a:t>1</a:t>
            </a:r>
            <a:endParaRPr lang="zh-CN" altLang="en-US" sz="1600" dirty="0">
              <a:latin typeface="Arial Narrow" panose="020B0606020202030204" pitchFamily="34" charset="0"/>
            </a:endParaRPr>
          </a:p>
        </p:txBody>
      </p:sp>
      <p:sp>
        <p:nvSpPr>
          <p:cNvPr id="2722" name="文本框 2721">
            <a:extLst>
              <a:ext uri="{FF2B5EF4-FFF2-40B4-BE49-F238E27FC236}">
                <a16:creationId xmlns:a16="http://schemas.microsoft.com/office/drawing/2014/main" id="{7411502B-2DDB-01BB-92CC-882D18A51956}"/>
              </a:ext>
            </a:extLst>
          </p:cNvPr>
          <p:cNvSpPr txBox="1"/>
          <p:nvPr/>
        </p:nvSpPr>
        <p:spPr>
          <a:xfrm>
            <a:off x="9916081" y="3382377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…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0754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7C46B88-5941-50EC-9AF1-740DC58C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RDMCE: Root-down Exposure</a:t>
            </a:r>
            <a:endParaRPr lang="zh-CN" altLang="en-US" dirty="0"/>
          </a:p>
        </p:txBody>
      </p:sp>
      <p:sp>
        <p:nvSpPr>
          <p:cNvPr id="138" name="内容占位符 137">
            <a:extLst>
              <a:ext uri="{FF2B5EF4-FFF2-40B4-BE49-F238E27FC236}">
                <a16:creationId xmlns:a16="http://schemas.microsoft.com/office/drawing/2014/main" id="{2F67D5FC-35D8-6CAE-5384-4ED828963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167"/>
            <a:ext cx="6329680" cy="464396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b="1" dirty="0"/>
              <a:t>Design principle</a:t>
            </a:r>
          </a:p>
          <a:p>
            <a:pPr lvl="1"/>
            <a:r>
              <a:rPr lang="en-US" altLang="zh-CN" i="1" dirty="0"/>
              <a:t>Expose work, don't transfer it — let idle workers pull tasks without interrupting busy ones.</a:t>
            </a:r>
          </a:p>
          <a:p>
            <a:pPr marL="216000" marR="0" lvl="0" indent="-4680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602381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Details</a:t>
            </a:r>
          </a:p>
          <a:p>
            <a:pPr lvl="1"/>
            <a:r>
              <a:rPr lang="en-US" altLang="zh-CN" dirty="0"/>
              <a:t>Each </a:t>
            </a:r>
            <a:r>
              <a:rPr lang="en-US" altLang="zh-CN" u="sng" dirty="0"/>
              <a:t>worker</a:t>
            </a:r>
            <a:r>
              <a:rPr lang="en-US" altLang="zh-CN" dirty="0"/>
              <a:t> adds:</a:t>
            </a:r>
          </a:p>
          <a:p>
            <a:pPr lvl="2"/>
            <a:r>
              <a:rPr lang="en-US" altLang="zh-CN" dirty="0" err="1"/>
              <a:t>ptr</a:t>
            </a:r>
            <a:r>
              <a:rPr lang="en-US" altLang="zh-CN" dirty="0"/>
              <a:t> → pointer to exposed root node</a:t>
            </a:r>
          </a:p>
          <a:p>
            <a:pPr lvl="2"/>
            <a:r>
              <a:rPr lang="en-US" altLang="zh-CN" dirty="0" err="1"/>
              <a:t>cnt</a:t>
            </a:r>
            <a:r>
              <a:rPr lang="en-US" altLang="zh-CN" dirty="0"/>
              <a:t> → remaining candidate count at that node</a:t>
            </a:r>
          </a:p>
          <a:p>
            <a:pPr lvl="1"/>
            <a:r>
              <a:rPr lang="en-US" altLang="zh-CN" u="sng" dirty="0"/>
              <a:t>Idle side</a:t>
            </a:r>
            <a:r>
              <a:rPr lang="en-US" altLang="zh-CN" dirty="0"/>
              <a:t>: Workers atomically fetch candidates</a:t>
            </a:r>
          </a:p>
          <a:p>
            <a:pPr lvl="1"/>
            <a:r>
              <a:rPr lang="en-US" altLang="zh-CN" u="sng" dirty="0"/>
              <a:t>Busy side</a:t>
            </a:r>
            <a:r>
              <a:rPr lang="en-US" altLang="zh-CN" dirty="0"/>
              <a:t>: When </a:t>
            </a:r>
            <a:r>
              <a:rPr lang="en-US" altLang="zh-CN" dirty="0" err="1"/>
              <a:t>cnt</a:t>
            </a:r>
            <a:r>
              <a:rPr lang="en-US" altLang="zh-CN" dirty="0"/>
              <a:t> reaches 0, move </a:t>
            </a:r>
            <a:r>
              <a:rPr lang="en-US" altLang="zh-CN" dirty="0" err="1"/>
              <a:t>ptr</a:t>
            </a:r>
            <a:r>
              <a:rPr lang="en-US" altLang="zh-CN" dirty="0"/>
              <a:t> deeper in DFS stack; continue enumeration uninterrupted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05A3AC0-884F-A1A0-8F26-9F59F836D62F}"/>
              </a:ext>
            </a:extLst>
          </p:cNvPr>
          <p:cNvSpPr txBox="1"/>
          <p:nvPr/>
        </p:nvSpPr>
        <p:spPr>
          <a:xfrm>
            <a:off x="838200" y="6130335"/>
            <a:ext cx="10515600" cy="430887"/>
          </a:xfrm>
          <a:prstGeom prst="rect">
            <a:avLst/>
          </a:prstGeom>
          <a:solidFill>
            <a:srgbClr val="3E1A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Takeaway: Exposing a reference to the workload rather than transferring the workload itself.</a:t>
            </a:r>
            <a:endParaRPr lang="zh-CN" altLang="en-US" sz="22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7" name="图片 136">
            <a:extLst>
              <a:ext uri="{FF2B5EF4-FFF2-40B4-BE49-F238E27FC236}">
                <a16:creationId xmlns:a16="http://schemas.microsoft.com/office/drawing/2014/main" id="{154FCBA1-4DBD-5C69-B77E-074119345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455" y="1022228"/>
            <a:ext cx="4046345" cy="50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75365"/>
      </p:ext>
    </p:extLst>
  </p:cSld>
  <p:clrMapOvr>
    <a:masterClrMapping/>
  </p:clrMapOvr>
</p:sld>
</file>

<file path=ppt/theme/theme1.xml><?xml version="1.0" encoding="utf-8"?>
<a:theme xmlns:a="http://schemas.openxmlformats.org/drawingml/2006/main" name="THU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定义 1">
      <a:majorFont>
        <a:latin typeface="Arial"/>
        <a:ea typeface="宋体"/>
        <a:cs typeface=""/>
      </a:majorFont>
      <a:minorFont>
        <a:latin typeface="Arial"/>
        <a:ea typeface="仿宋"/>
        <a:cs typeface="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U" id="{F40F9918-C6BE-41C6-8587-37903E89EBD2}" vid="{0AD5C4A8-43DC-4688-B9A7-64105620B4A7}"/>
    </a:ext>
  </a:extLst>
</a:theme>
</file>

<file path=ppt/theme/theme2.xml><?xml version="1.0" encoding="utf-8"?>
<a:theme xmlns:a="http://schemas.openxmlformats.org/drawingml/2006/main" name="THUPZ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UPZ" id="{C980C97B-347E-41EC-97EF-39A72F338BFD}" vid="{CFE1FD37-4D47-45AF-818F-08C3263425D8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THU</Template>
  <TotalTime>1592</TotalTime>
  <Words>1124</Words>
  <Application>Microsoft Office PowerPoint</Application>
  <PresentationFormat>宽屏</PresentationFormat>
  <Paragraphs>148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LinBiolinumT</vt:lpstr>
      <vt:lpstr>等线</vt:lpstr>
      <vt:lpstr>Arial</vt:lpstr>
      <vt:lpstr>Arial Black</vt:lpstr>
      <vt:lpstr>Arial Narrow</vt:lpstr>
      <vt:lpstr>Calibri</vt:lpstr>
      <vt:lpstr>Cambria Math</vt:lpstr>
      <vt:lpstr>Times New Roman</vt:lpstr>
      <vt:lpstr>Wingdings 2</vt:lpstr>
      <vt:lpstr>THU</vt:lpstr>
      <vt:lpstr>THUPZ</vt:lpstr>
      <vt:lpstr>Root-Down Exposure for Maximal Clique Enumeration on GPUs</vt:lpstr>
      <vt:lpstr>Outline</vt:lpstr>
      <vt:lpstr>Introduction: Problem Definition</vt:lpstr>
      <vt:lpstr>Introduction: Baseline MCE Solutions</vt:lpstr>
      <vt:lpstr>Introduction: Baseline MCE Solutions</vt:lpstr>
      <vt:lpstr>Introduction: Challenges</vt:lpstr>
      <vt:lpstr>Challenge 1: Load Imbalance</vt:lpstr>
      <vt:lpstr>Challenge 2: Memory Pressure</vt:lpstr>
      <vt:lpstr>RDMCE: Root-down Exposure</vt:lpstr>
      <vt:lpstr>RDMCE: Root-down Exposure</vt:lpstr>
      <vt:lpstr>RDMCE: Bitmap-Centric MCE Scheme</vt:lpstr>
      <vt:lpstr>RDMCE: Aggressive Node Generation</vt:lpstr>
      <vt:lpstr>Evaluation: Overall Evaluation</vt:lpstr>
      <vt:lpstr>Evaluation: Breakdown Evaluation</vt:lpstr>
      <vt:lpstr>Evaluation: Sensitivity Analysis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Zhe Pan</dc:creator>
  <cp:lastModifiedBy>Zhe Pan</cp:lastModifiedBy>
  <cp:revision>63</cp:revision>
  <dcterms:created xsi:type="dcterms:W3CDTF">2025-12-03T02:46:39Z</dcterms:created>
  <dcterms:modified xsi:type="dcterms:W3CDTF">2025-12-10T05:43:35Z</dcterms:modified>
</cp:coreProperties>
</file>