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3"/>
  </p:notesMasterIdLst>
  <p:sldIdLst>
    <p:sldId id="264" r:id="rId2"/>
    <p:sldId id="263" r:id="rId3"/>
    <p:sldId id="266" r:id="rId4"/>
    <p:sldId id="262" r:id="rId5"/>
    <p:sldId id="268" r:id="rId6"/>
    <p:sldId id="267" r:id="rId7"/>
    <p:sldId id="269" r:id="rId8"/>
    <p:sldId id="270" r:id="rId9"/>
    <p:sldId id="271" r:id="rId10"/>
    <p:sldId id="273" r:id="rId11"/>
    <p:sldId id="282" r:id="rId12"/>
    <p:sldId id="274" r:id="rId13"/>
    <p:sldId id="283" r:id="rId14"/>
    <p:sldId id="275" r:id="rId15"/>
    <p:sldId id="276" r:id="rId16"/>
    <p:sldId id="284" r:id="rId17"/>
    <p:sldId id="277" r:id="rId18"/>
    <p:sldId id="278" r:id="rId19"/>
    <p:sldId id="279" r:id="rId20"/>
    <p:sldId id="280"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B9B"/>
    <a:srgbClr val="FF8989"/>
    <a:srgbClr val="FFC000"/>
    <a:srgbClr val="CD7304"/>
    <a:srgbClr val="00C4FF"/>
    <a:srgbClr val="78BA88"/>
    <a:srgbClr val="53A366"/>
    <a:srgbClr val="FF4343"/>
    <a:srgbClr val="FFC9C9"/>
    <a:srgbClr val="92C8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1" autoAdjust="0"/>
    <p:restoredTop sz="62221" autoAdjust="0"/>
  </p:normalViewPr>
  <p:slideViewPr>
    <p:cSldViewPr snapToGrid="0">
      <p:cViewPr varScale="1">
        <p:scale>
          <a:sx n="55" d="100"/>
          <a:sy n="55" d="100"/>
        </p:scale>
        <p:origin x="1581" y="30"/>
      </p:cViewPr>
      <p:guideLst/>
    </p:cSldViewPr>
  </p:slideViewPr>
  <p:notesTextViewPr>
    <p:cViewPr>
      <p:scale>
        <a:sx n="1" d="1"/>
        <a:sy n="1" d="1"/>
      </p:scale>
      <p:origin x="0" y="-1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6F01D-D3BC-DF4E-B083-77105157FA0E}"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39CAD-C7C8-7C4A-836D-ABFB2AC8EA90}" type="slidenum">
              <a:rPr lang="en-US" smtClean="0"/>
              <a:t>‹#›</a:t>
            </a:fld>
            <a:endParaRPr lang="en-US"/>
          </a:p>
        </p:txBody>
      </p:sp>
    </p:spTree>
    <p:extLst>
      <p:ext uri="{BB962C8B-B14F-4D97-AF65-F5344CB8AC3E}">
        <p14:creationId xmlns:p14="http://schemas.microsoft.com/office/powerpoint/2010/main" val="424808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 you for great introduction. )</a:t>
            </a:r>
          </a:p>
          <a:p>
            <a:endParaRPr lang="en-US" altLang="zh-CN" dirty="0"/>
          </a:p>
          <a:p>
            <a:r>
              <a:rPr lang="en-US" altLang="zh-CN" dirty="0"/>
              <a:t>Hello, everyone. Thank you for listening to my talk. </a:t>
            </a:r>
            <a:r>
              <a:rPr lang="en-US" altLang="zh-CN" b="0" i="0" dirty="0">
                <a:solidFill>
                  <a:srgbClr val="24292F"/>
                </a:solidFill>
                <a:effectLst/>
                <a:latin typeface="-apple-system"/>
              </a:rPr>
              <a:t>My name is Zhe Pan. And I recently graduated from Zhejiang University</a:t>
            </a:r>
            <a:r>
              <a:rPr lang="en-US" altLang="zh-CN" dirty="0"/>
              <a:t>, where I conducted this research. Today, I’d like to share our work on the maximal biclique enumeration problem, </a:t>
            </a:r>
            <a:r>
              <a:rPr lang="en-US" altLang="zh-CN" b="0" i="0" dirty="0">
                <a:solidFill>
                  <a:srgbClr val="24292F"/>
                </a:solidFill>
                <a:effectLst/>
                <a:latin typeface="-apple-system"/>
              </a:rPr>
              <a:t>commonly known as</a:t>
            </a:r>
            <a:r>
              <a:rPr lang="en-US" altLang="zh-CN" dirty="0"/>
              <a:t> MBE problem.</a:t>
            </a:r>
            <a:endParaRPr lang="zh-CN" altLang="en-US" dirty="0"/>
          </a:p>
        </p:txBody>
      </p:sp>
      <p:sp>
        <p:nvSpPr>
          <p:cNvPr id="4" name="灯片编号占位符 3"/>
          <p:cNvSpPr>
            <a:spLocks noGrp="1"/>
          </p:cNvSpPr>
          <p:nvPr>
            <p:ph type="sldNum" sz="quarter" idx="5"/>
          </p:nvPr>
        </p:nvSpPr>
        <p:spPr/>
        <p:txBody>
          <a:bodyPr/>
          <a:lstStyle/>
          <a:p>
            <a:fld id="{3D039CAD-C7C8-7C4A-836D-ABFB2AC8EA90}" type="slidenum">
              <a:rPr lang="en-US" smtClean="0"/>
              <a:t>1</a:t>
            </a:fld>
            <a:endParaRPr lang="en-US"/>
          </a:p>
        </p:txBody>
      </p:sp>
    </p:spTree>
    <p:extLst>
      <p:ext uri="{BB962C8B-B14F-4D97-AF65-F5344CB8AC3E}">
        <p14:creationId xmlns:p14="http://schemas.microsoft.com/office/powerpoint/2010/main" val="283967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4292F"/>
                </a:solidFill>
                <a:effectLst/>
                <a:latin typeface="-apple-system"/>
              </a:rPr>
              <a:t>In this section, we present two approaches to tackle two limitations: reducing unnecessary vertex accesses through a redesigned CG-based operation, and overcoming the limitations of a single graph representation with a hybrid approach. Finally, we implement the </a:t>
            </a:r>
            <a:r>
              <a:rPr lang="en-US" altLang="zh-CN" b="0" i="0" dirty="0" err="1">
                <a:solidFill>
                  <a:srgbClr val="24292F"/>
                </a:solidFill>
                <a:effectLst/>
                <a:latin typeface="-apple-system"/>
              </a:rPr>
              <a:t>AdaMBE</a:t>
            </a:r>
            <a:r>
              <a:rPr lang="en-US" altLang="zh-CN" b="0" i="0" dirty="0">
                <a:solidFill>
                  <a:srgbClr val="24292F"/>
                </a:solidFill>
                <a:effectLst/>
                <a:latin typeface="-apple-system"/>
              </a:rPr>
              <a:t> algorithm by combining these two approaches.</a:t>
            </a:r>
            <a:endParaRPr lang="zh-CN" altLang="en-US" dirty="0"/>
          </a:p>
        </p:txBody>
      </p:sp>
      <p:sp>
        <p:nvSpPr>
          <p:cNvPr id="4" name="灯片编号占位符 3"/>
          <p:cNvSpPr>
            <a:spLocks noGrp="1"/>
          </p:cNvSpPr>
          <p:nvPr>
            <p:ph type="sldNum" sz="quarter" idx="5"/>
          </p:nvPr>
        </p:nvSpPr>
        <p:spPr/>
        <p:txBody>
          <a:bodyPr/>
          <a:lstStyle/>
          <a:p>
            <a:fld id="{3D039CAD-C7C8-7C4A-836D-ABFB2AC8EA90}" type="slidenum">
              <a:rPr lang="en-US" smtClean="0"/>
              <a:t>10</a:t>
            </a:fld>
            <a:endParaRPr lang="en-US"/>
          </a:p>
        </p:txBody>
      </p:sp>
    </p:spTree>
    <p:extLst>
      <p:ext uri="{BB962C8B-B14F-4D97-AF65-F5344CB8AC3E}">
        <p14:creationId xmlns:p14="http://schemas.microsoft.com/office/powerpoint/2010/main" val="1394479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30FD9-C4F3-58EB-A5E9-A8B87374C86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EBD77D9-534E-2DFD-7B16-E39DCDC96ED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B1FCB43-9A6B-6821-9A7F-BBBDAE83DE00}"/>
              </a:ext>
            </a:extLst>
          </p:cNvPr>
          <p:cNvSpPr>
            <a:spLocks noGrp="1"/>
          </p:cNvSpPr>
          <p:nvPr>
            <p:ph type="body" idx="1"/>
          </p:nvPr>
        </p:nvSpPr>
        <p:spPr/>
        <p:txBody>
          <a:bodyPr/>
          <a:lstStyle/>
          <a:p>
            <a:pPr algn="l">
              <a:spcAft>
                <a:spcPts val="1200"/>
              </a:spcAft>
            </a:pPr>
            <a:r>
              <a:rPr lang="en-US" altLang="zh-CN" b="0" i="0" dirty="0">
                <a:solidFill>
                  <a:srgbClr val="24292F"/>
                </a:solidFill>
                <a:effectLst/>
                <a:latin typeface="-apple-system"/>
              </a:rPr>
              <a:t>To reduce </a:t>
            </a:r>
            <a:r>
              <a:rPr lang="en-US" altLang="zh-CN" dirty="0"/>
              <a:t>massive</a:t>
            </a:r>
            <a:r>
              <a:rPr lang="en-US" altLang="zh-CN" b="0" i="0" dirty="0">
                <a:solidFill>
                  <a:srgbClr val="24292F"/>
                </a:solidFill>
                <a:effectLst/>
                <a:latin typeface="-apple-system"/>
              </a:rPr>
              <a:t> unnecessary vertex accesses, we redesign key operations using local neighborhood information. </a:t>
            </a:r>
            <a:r>
              <a:rPr lang="en-US" altLang="zh-CN" dirty="0"/>
              <a:t>At beginning, </a:t>
            </a:r>
            <a:r>
              <a:rPr lang="en-US" altLang="zh-CN" b="0" i="0" dirty="0">
                <a:solidFill>
                  <a:srgbClr val="24292F"/>
                </a:solidFill>
                <a:effectLst/>
                <a:latin typeface="-apple-system"/>
              </a:rPr>
              <a:t>we define local neighbors as the neighbors of a node within the current CG. </a:t>
            </a:r>
          </a:p>
        </p:txBody>
      </p:sp>
      <p:sp>
        <p:nvSpPr>
          <p:cNvPr id="4" name="灯片编号占位符 3">
            <a:extLst>
              <a:ext uri="{FF2B5EF4-FFF2-40B4-BE49-F238E27FC236}">
                <a16:creationId xmlns:a16="http://schemas.microsoft.com/office/drawing/2014/main" id="{891485F7-BDB2-6F8D-9CC0-B1841454F65F}"/>
              </a:ext>
            </a:extLst>
          </p:cNvPr>
          <p:cNvSpPr>
            <a:spLocks noGrp="1"/>
          </p:cNvSpPr>
          <p:nvPr>
            <p:ph type="sldNum" sz="quarter" idx="5"/>
          </p:nvPr>
        </p:nvSpPr>
        <p:spPr/>
        <p:txBody>
          <a:bodyPr/>
          <a:lstStyle/>
          <a:p>
            <a:fld id="{3D039CAD-C7C8-7C4A-836D-ABFB2AC8EA90}" type="slidenum">
              <a:rPr lang="en-US" smtClean="0"/>
              <a:t>11</a:t>
            </a:fld>
            <a:endParaRPr lang="en-US"/>
          </a:p>
        </p:txBody>
      </p:sp>
    </p:spTree>
    <p:extLst>
      <p:ext uri="{BB962C8B-B14F-4D97-AF65-F5344CB8AC3E}">
        <p14:creationId xmlns:p14="http://schemas.microsoft.com/office/powerpoint/2010/main" val="3706701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spcAft>
                <a:spcPts val="1200"/>
              </a:spcAft>
            </a:pPr>
            <a:r>
              <a:rPr lang="en-US" altLang="zh-CN" b="0" i="0" dirty="0">
                <a:solidFill>
                  <a:srgbClr val="24292F"/>
                </a:solidFill>
                <a:effectLst/>
                <a:latin typeface="-apple-system"/>
              </a:rPr>
              <a:t>For example, for node w, the local neighbors of v1 are the neighbors of v1 in Lw. In the diagram on the right, we highlight the vertices in the CG in red, representing the local neighbors, which are shown using adjacency lists. By actively maintaining the CG for each node, we can avoid unnecessary accesses to non-highlighted vertices.</a:t>
            </a:r>
          </a:p>
          <a:p>
            <a:br>
              <a:rPr lang="en-US" altLang="zh-CN" dirty="0"/>
            </a:br>
            <a:endParaRPr lang="zh-CN" altLang="en-US" dirty="0"/>
          </a:p>
        </p:txBody>
      </p:sp>
      <p:sp>
        <p:nvSpPr>
          <p:cNvPr id="4" name="灯片编号占位符 3"/>
          <p:cNvSpPr>
            <a:spLocks noGrp="1"/>
          </p:cNvSpPr>
          <p:nvPr>
            <p:ph type="sldNum" sz="quarter" idx="5"/>
          </p:nvPr>
        </p:nvSpPr>
        <p:spPr/>
        <p:txBody>
          <a:bodyPr/>
          <a:lstStyle/>
          <a:p>
            <a:fld id="{3D039CAD-C7C8-7C4A-836D-ABFB2AC8EA90}" type="slidenum">
              <a:rPr lang="en-US" smtClean="0"/>
              <a:t>12</a:t>
            </a:fld>
            <a:endParaRPr lang="en-US"/>
          </a:p>
        </p:txBody>
      </p:sp>
    </p:spTree>
    <p:extLst>
      <p:ext uri="{BB962C8B-B14F-4D97-AF65-F5344CB8AC3E}">
        <p14:creationId xmlns:p14="http://schemas.microsoft.com/office/powerpoint/2010/main" val="246526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4633F-44F8-57A4-61C2-CF6B2020A59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F955ED4-71CE-A995-B897-9975CAF7E5B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7DA486E-0F82-9723-A511-5857B8E49D70}"/>
              </a:ext>
            </a:extLst>
          </p:cNvPr>
          <p:cNvSpPr>
            <a:spLocks noGrp="1"/>
          </p:cNvSpPr>
          <p:nvPr>
            <p:ph type="body" idx="1"/>
          </p:nvPr>
        </p:nvSpPr>
        <p:spPr/>
        <p:txBody>
          <a:bodyPr/>
          <a:lstStyle/>
          <a:p>
            <a:r>
              <a:rPr lang="en-US" altLang="zh-CN" b="0" i="0" dirty="0">
                <a:solidFill>
                  <a:srgbClr val="24292F"/>
                </a:solidFill>
                <a:effectLst/>
                <a:latin typeface="-apple-system"/>
              </a:rPr>
              <a:t>Next, we make full use of CGs to simultaneously reduce vertex accesses, set intersections, and tree nodes. This method reduces vertex access since it doesn't require accessing vertices outside the CG. It also minimizes redundant set intersection operations, as the vertex's L set can be directly obtained from the CG. Additionally, it prunes useless nodes by checking whether local neighbors have changed.</a:t>
            </a:r>
            <a:endParaRPr lang="zh-CN" altLang="en-US" dirty="0"/>
          </a:p>
        </p:txBody>
      </p:sp>
      <p:sp>
        <p:nvSpPr>
          <p:cNvPr id="4" name="灯片编号占位符 3">
            <a:extLst>
              <a:ext uri="{FF2B5EF4-FFF2-40B4-BE49-F238E27FC236}">
                <a16:creationId xmlns:a16="http://schemas.microsoft.com/office/drawing/2014/main" id="{15B0C811-05A9-CEEF-3CEA-0F71FD7F34AF}"/>
              </a:ext>
            </a:extLst>
          </p:cNvPr>
          <p:cNvSpPr>
            <a:spLocks noGrp="1"/>
          </p:cNvSpPr>
          <p:nvPr>
            <p:ph type="sldNum" sz="quarter" idx="5"/>
          </p:nvPr>
        </p:nvSpPr>
        <p:spPr/>
        <p:txBody>
          <a:bodyPr/>
          <a:lstStyle/>
          <a:p>
            <a:fld id="{3D039CAD-C7C8-7C4A-836D-ABFB2AC8EA90}" type="slidenum">
              <a:rPr lang="en-US" smtClean="0"/>
              <a:t>13</a:t>
            </a:fld>
            <a:endParaRPr lang="en-US"/>
          </a:p>
        </p:txBody>
      </p:sp>
    </p:spTree>
    <p:extLst>
      <p:ext uri="{BB962C8B-B14F-4D97-AF65-F5344CB8AC3E}">
        <p14:creationId xmlns:p14="http://schemas.microsoft.com/office/powerpoint/2010/main" val="76168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spcAft>
                <a:spcPts val="1200"/>
              </a:spcAft>
            </a:pPr>
            <a:r>
              <a:rPr lang="en-US" altLang="zh-CN" b="0" i="0" dirty="0">
                <a:solidFill>
                  <a:srgbClr val="24292F"/>
                </a:solidFill>
                <a:effectLst/>
                <a:latin typeface="-apple-system"/>
              </a:rPr>
              <a:t>Here is the second approach. Instead of using a single graph representation, we adopt a hybrid in-memory approach that combines the advantages of different representations. Specifically, for large CGs, we use an adjacency list for its memory efficiency. For smaller CGs, we use a bitmap to enhance computational efficiency. </a:t>
            </a:r>
          </a:p>
          <a:p>
            <a:pPr algn="l">
              <a:spcAft>
                <a:spcPts val="1200"/>
              </a:spcAft>
            </a:pPr>
            <a:endParaRPr lang="en-US" altLang="zh-CN" b="0" i="0" dirty="0">
              <a:solidFill>
                <a:srgbClr val="24292F"/>
              </a:solidFill>
              <a:effectLst/>
              <a:latin typeface="-apple-system"/>
            </a:endParaRPr>
          </a:p>
          <a:p>
            <a:pPr algn="l">
              <a:spcAft>
                <a:spcPts val="1200"/>
              </a:spcAft>
            </a:pPr>
            <a:r>
              <a:rPr lang="en-US" altLang="zh-CN" b="0" i="0" dirty="0">
                <a:solidFill>
                  <a:srgbClr val="24292F"/>
                </a:solidFill>
                <a:effectLst/>
                <a:latin typeface="-apple-system"/>
              </a:rPr>
              <a:t>On the right, we show an example where bitmap-based subgraphs are created when the size of the set L for the current node is no greater than 4 and set C is not empty. The decision of how to create the bitmaps is a trade-off between the overhead of bitmap creation and the computational efficiency it provides, which we discuss in detail in our paper.</a:t>
            </a:r>
          </a:p>
        </p:txBody>
      </p:sp>
      <p:sp>
        <p:nvSpPr>
          <p:cNvPr id="4" name="灯片编号占位符 3"/>
          <p:cNvSpPr>
            <a:spLocks noGrp="1"/>
          </p:cNvSpPr>
          <p:nvPr>
            <p:ph type="sldNum" sz="quarter" idx="5"/>
          </p:nvPr>
        </p:nvSpPr>
        <p:spPr/>
        <p:txBody>
          <a:bodyPr/>
          <a:lstStyle/>
          <a:p>
            <a:fld id="{3D039CAD-C7C8-7C4A-836D-ABFB2AC8EA90}" type="slidenum">
              <a:rPr lang="en-US" smtClean="0"/>
              <a:t>14</a:t>
            </a:fld>
            <a:endParaRPr lang="en-US"/>
          </a:p>
        </p:txBody>
      </p:sp>
    </p:spTree>
    <p:extLst>
      <p:ext uri="{BB962C8B-B14F-4D97-AF65-F5344CB8AC3E}">
        <p14:creationId xmlns:p14="http://schemas.microsoft.com/office/powerpoint/2010/main" val="509958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systematically evaluate our proposed </a:t>
            </a:r>
            <a:r>
              <a:rPr lang="en-US" altLang="zh-CN" dirty="0" err="1"/>
              <a:t>AdaMBE</a:t>
            </a:r>
            <a:r>
              <a:rPr lang="en-US" altLang="zh-CN" dirty="0"/>
              <a:t> algorithm.</a:t>
            </a:r>
            <a:endParaRPr lang="zh-CN" altLang="en-US" dirty="0"/>
          </a:p>
        </p:txBody>
      </p:sp>
      <p:sp>
        <p:nvSpPr>
          <p:cNvPr id="4" name="灯片编号占位符 3"/>
          <p:cNvSpPr>
            <a:spLocks noGrp="1"/>
          </p:cNvSpPr>
          <p:nvPr>
            <p:ph type="sldNum" sz="quarter" idx="5"/>
          </p:nvPr>
        </p:nvSpPr>
        <p:spPr/>
        <p:txBody>
          <a:bodyPr/>
          <a:lstStyle/>
          <a:p>
            <a:fld id="{3D039CAD-C7C8-7C4A-836D-ABFB2AC8EA90}" type="slidenum">
              <a:rPr lang="en-US" smtClean="0"/>
              <a:t>15</a:t>
            </a:fld>
            <a:endParaRPr lang="en-US"/>
          </a:p>
        </p:txBody>
      </p:sp>
    </p:spTree>
    <p:extLst>
      <p:ext uri="{BB962C8B-B14F-4D97-AF65-F5344CB8AC3E}">
        <p14:creationId xmlns:p14="http://schemas.microsoft.com/office/powerpoint/2010/main" val="3315062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4292F"/>
                </a:solidFill>
                <a:effectLst/>
                <a:latin typeface="-apple-system"/>
              </a:rPr>
              <a:t>Here, we present our testing datasets. The general datasets are commonly used by existing algorithms, containing only millions of maximal bicliques. To test the scalability of </a:t>
            </a:r>
            <a:r>
              <a:rPr lang="en-US" altLang="zh-CN" b="0" i="0" dirty="0" err="1">
                <a:solidFill>
                  <a:srgbClr val="24292F"/>
                </a:solidFill>
                <a:effectLst/>
                <a:latin typeface="-apple-system"/>
              </a:rPr>
              <a:t>AdaMBE</a:t>
            </a:r>
            <a:r>
              <a:rPr lang="en-US" altLang="zh-CN" b="0" i="0" dirty="0">
                <a:solidFill>
                  <a:srgbClr val="24292F"/>
                </a:solidFill>
                <a:effectLst/>
                <a:latin typeface="-apple-system"/>
              </a:rPr>
              <a:t>, we have added two large datasets with billions of maximal bicliques, which current approaches struggle to handle efficiently.</a:t>
            </a:r>
            <a:endParaRPr lang="zh-CN" altLang="en-US" dirty="0"/>
          </a:p>
        </p:txBody>
      </p:sp>
      <p:sp>
        <p:nvSpPr>
          <p:cNvPr id="4" name="灯片编号占位符 3"/>
          <p:cNvSpPr>
            <a:spLocks noGrp="1"/>
          </p:cNvSpPr>
          <p:nvPr>
            <p:ph type="sldNum" sz="quarter" idx="5"/>
          </p:nvPr>
        </p:nvSpPr>
        <p:spPr/>
        <p:txBody>
          <a:bodyPr/>
          <a:lstStyle/>
          <a:p>
            <a:fld id="{3D039CAD-C7C8-7C4A-836D-ABFB2AC8EA90}" type="slidenum">
              <a:rPr lang="en-US" smtClean="0"/>
              <a:t>16</a:t>
            </a:fld>
            <a:endParaRPr lang="en-US"/>
          </a:p>
        </p:txBody>
      </p:sp>
    </p:spTree>
    <p:extLst>
      <p:ext uri="{BB962C8B-B14F-4D97-AF65-F5344CB8AC3E}">
        <p14:creationId xmlns:p14="http://schemas.microsoft.com/office/powerpoint/2010/main" val="1292503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4292F"/>
                </a:solidFill>
                <a:effectLst/>
                <a:latin typeface="-apple-system"/>
              </a:rPr>
              <a:t>In the overall evaluation, we assess </a:t>
            </a:r>
            <a:r>
              <a:rPr lang="en-US" altLang="zh-CN" b="0" i="0" dirty="0" err="1">
                <a:solidFill>
                  <a:srgbClr val="24292F"/>
                </a:solidFill>
                <a:effectLst/>
                <a:latin typeface="-apple-system"/>
              </a:rPr>
              <a:t>AdaMBE</a:t>
            </a:r>
            <a:r>
              <a:rPr lang="en-US" altLang="zh-CN" b="0" i="0" dirty="0">
                <a:solidFill>
                  <a:srgbClr val="24292F"/>
                </a:solidFill>
                <a:effectLst/>
                <a:latin typeface="-apple-system"/>
              </a:rPr>
              <a:t> against state-of-the-art methods using general datasets. For serial MBE algorithms, </a:t>
            </a:r>
            <a:r>
              <a:rPr lang="en-US" altLang="zh-CN" b="0" i="0" dirty="0" err="1">
                <a:solidFill>
                  <a:srgbClr val="24292F"/>
                </a:solidFill>
                <a:effectLst/>
                <a:latin typeface="-apple-system"/>
              </a:rPr>
              <a:t>AdaMBE</a:t>
            </a:r>
            <a:r>
              <a:rPr lang="en-US" altLang="zh-CN" b="0" i="0" dirty="0">
                <a:solidFill>
                  <a:srgbClr val="24292F"/>
                </a:solidFill>
                <a:effectLst/>
                <a:latin typeface="-apple-system"/>
              </a:rPr>
              <a:t> outperforms its competitors by a factor of 1.6x to 49.7x across all datasets. For parallel MBE algorithms, we compare both CPU-based and GPU-based competitors. Although the GPU-based competitor, GMBE, utilizes thousands of computing cores on an A100 GPU—far more than our CPU-based algorithm </a:t>
            </a:r>
            <a:r>
              <a:rPr lang="en-US" altLang="zh-CN" b="0" i="0" dirty="0" err="1">
                <a:solidFill>
                  <a:srgbClr val="24292F"/>
                </a:solidFill>
                <a:effectLst/>
                <a:latin typeface="-apple-system"/>
              </a:rPr>
              <a:t>ParAdaMBE</a:t>
            </a:r>
            <a:r>
              <a:rPr lang="en-US" altLang="zh-CN" b="0" i="0" dirty="0">
                <a:solidFill>
                  <a:srgbClr val="24292F"/>
                </a:solidFill>
                <a:effectLst/>
                <a:latin typeface="-apple-system"/>
              </a:rPr>
              <a:t> with 96 cores—</a:t>
            </a:r>
            <a:r>
              <a:rPr lang="en-US" altLang="zh-CN" b="0" i="0" dirty="0" err="1">
                <a:solidFill>
                  <a:srgbClr val="24292F"/>
                </a:solidFill>
                <a:effectLst/>
                <a:latin typeface="-apple-system"/>
              </a:rPr>
              <a:t>ParAdaMBE</a:t>
            </a:r>
            <a:r>
              <a:rPr lang="en-US" altLang="zh-CN" b="0" i="0" dirty="0">
                <a:solidFill>
                  <a:srgbClr val="24292F"/>
                </a:solidFill>
                <a:effectLst/>
                <a:latin typeface="-apple-system"/>
              </a:rPr>
              <a:t> still demonstrates better performance on time-consuming datasets such as </a:t>
            </a:r>
            <a:r>
              <a:rPr lang="en-US" altLang="zh-CN" b="0" i="0" dirty="0" err="1">
                <a:solidFill>
                  <a:srgbClr val="24292F"/>
                </a:solidFill>
                <a:effectLst/>
                <a:latin typeface="-apple-system"/>
              </a:rPr>
              <a:t>StackOverflow</a:t>
            </a:r>
            <a:r>
              <a:rPr lang="en-US" altLang="zh-CN" b="0" i="0" dirty="0">
                <a:solidFill>
                  <a:srgbClr val="24292F"/>
                </a:solidFill>
                <a:effectLst/>
                <a:latin typeface="-apple-system"/>
              </a:rPr>
              <a:t>, </a:t>
            </a:r>
            <a:r>
              <a:rPr lang="en-US" altLang="zh-CN" b="0" i="0" dirty="0" err="1">
                <a:solidFill>
                  <a:srgbClr val="24292F"/>
                </a:solidFill>
                <a:effectLst/>
                <a:latin typeface="-apple-system"/>
              </a:rPr>
              <a:t>BookCrossing</a:t>
            </a:r>
            <a:r>
              <a:rPr lang="en-US" altLang="zh-CN" b="0" i="0" dirty="0">
                <a:solidFill>
                  <a:srgbClr val="24292F"/>
                </a:solidFill>
                <a:effectLst/>
                <a:latin typeface="-apple-system"/>
              </a:rPr>
              <a:t>, and GitHub.</a:t>
            </a:r>
            <a:endParaRPr lang="zh-CN" altLang="en-US" dirty="0"/>
          </a:p>
        </p:txBody>
      </p:sp>
      <p:sp>
        <p:nvSpPr>
          <p:cNvPr id="4" name="灯片编号占位符 3"/>
          <p:cNvSpPr>
            <a:spLocks noGrp="1"/>
          </p:cNvSpPr>
          <p:nvPr>
            <p:ph type="sldNum" sz="quarter" idx="5"/>
          </p:nvPr>
        </p:nvSpPr>
        <p:spPr/>
        <p:txBody>
          <a:bodyPr/>
          <a:lstStyle/>
          <a:p>
            <a:fld id="{3D039CAD-C7C8-7C4A-836D-ABFB2AC8EA90}" type="slidenum">
              <a:rPr lang="en-US" smtClean="0"/>
              <a:t>17</a:t>
            </a:fld>
            <a:endParaRPr lang="en-US"/>
          </a:p>
        </p:txBody>
      </p:sp>
    </p:spTree>
    <p:extLst>
      <p:ext uri="{BB962C8B-B14F-4D97-AF65-F5344CB8AC3E}">
        <p14:creationId xmlns:p14="http://schemas.microsoft.com/office/powerpoint/2010/main" val="1633952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4292F"/>
                </a:solidFill>
                <a:effectLst/>
                <a:latin typeface="-apple-system"/>
              </a:rPr>
              <a:t>Furthermore, our new algorithm enables the exploration of larger datasets that are challenging for existing algorithms. </a:t>
            </a:r>
            <a:r>
              <a:rPr lang="en-US" altLang="zh-CN" dirty="0"/>
              <a:t>Specifically, </a:t>
            </a:r>
            <a:r>
              <a:rPr lang="en-US" altLang="zh-CN" dirty="0">
                <a:solidFill>
                  <a:schemeClr val="tx1"/>
                </a:solidFill>
                <a:latin typeface="Arial" panose="020B0604020202020204" pitchFamily="34" charset="0"/>
                <a:cs typeface="Arial" panose="020B0604020202020204" pitchFamily="34" charset="0"/>
              </a:rPr>
              <a:t>On the </a:t>
            </a:r>
            <a:r>
              <a:rPr lang="en-US" altLang="zh-CN" dirty="0" err="1">
                <a:solidFill>
                  <a:schemeClr val="tx1"/>
                </a:solidFill>
                <a:latin typeface="Arial" panose="020B0604020202020204" pitchFamily="34" charset="0"/>
                <a:cs typeface="Arial" panose="020B0604020202020204" pitchFamily="34" charset="0"/>
              </a:rPr>
              <a:t>CebWiki</a:t>
            </a:r>
            <a:r>
              <a:rPr lang="en-US" altLang="zh-CN" dirty="0">
                <a:solidFill>
                  <a:schemeClr val="tx1"/>
                </a:solidFill>
                <a:latin typeface="Arial" panose="020B0604020202020204" pitchFamily="34" charset="0"/>
                <a:cs typeface="Arial" panose="020B0604020202020204" pitchFamily="34" charset="0"/>
              </a:rPr>
              <a:t> dataset, </a:t>
            </a:r>
            <a:r>
              <a:rPr lang="en-US" altLang="zh-CN" dirty="0" err="1">
                <a:solidFill>
                  <a:schemeClr val="tx1"/>
                </a:solidFill>
                <a:latin typeface="Arial" panose="020B0604020202020204" pitchFamily="34" charset="0"/>
                <a:cs typeface="Arial" panose="020B0604020202020204" pitchFamily="34" charset="0"/>
              </a:rPr>
              <a:t>AdaMBE</a:t>
            </a:r>
            <a:r>
              <a:rPr lang="en-US" altLang="zh-CN" dirty="0">
                <a:solidFill>
                  <a:schemeClr val="tx1"/>
                </a:solidFill>
                <a:latin typeface="Arial" panose="020B0604020202020204" pitchFamily="34" charset="0"/>
                <a:cs typeface="Arial" panose="020B0604020202020204" pitchFamily="34" charset="0"/>
              </a:rPr>
              <a:t> and </a:t>
            </a:r>
            <a:r>
              <a:rPr lang="en-US" altLang="zh-CN" dirty="0" err="1">
                <a:solidFill>
                  <a:schemeClr val="tx1"/>
                </a:solidFill>
                <a:latin typeface="Arial" panose="020B0604020202020204" pitchFamily="34" charset="0"/>
                <a:cs typeface="Arial" panose="020B0604020202020204" pitchFamily="34" charset="0"/>
              </a:rPr>
              <a:t>ParAdaMBE</a:t>
            </a:r>
            <a:r>
              <a:rPr lang="en-US" altLang="zh-CN" dirty="0">
                <a:solidFill>
                  <a:schemeClr val="tx1"/>
                </a:solidFill>
                <a:latin typeface="Arial" panose="020B0604020202020204" pitchFamily="34" charset="0"/>
                <a:cs typeface="Arial" panose="020B0604020202020204" pitchFamily="34" charset="0"/>
              </a:rPr>
              <a:t> complete in </a:t>
            </a:r>
            <a:r>
              <a:rPr lang="en-US" altLang="zh-CN" dirty="0">
                <a:solidFill>
                  <a:srgbClr val="FFC000"/>
                </a:solidFill>
                <a:latin typeface="Arial" panose="020B0604020202020204" pitchFamily="34" charset="0"/>
                <a:cs typeface="Arial" panose="020B0604020202020204" pitchFamily="34" charset="0"/>
              </a:rPr>
              <a:t>572 and 79 seconds</a:t>
            </a:r>
            <a:r>
              <a:rPr lang="en-US" altLang="zh-CN" dirty="0">
                <a:solidFill>
                  <a:schemeClr val="tx1"/>
                </a:solidFill>
                <a:latin typeface="Arial" panose="020B0604020202020204" pitchFamily="34" charset="0"/>
                <a:cs typeface="Arial" panose="020B0604020202020204" pitchFamily="34" charset="0"/>
              </a:rPr>
              <a:t>, respectively, while all other competitors </a:t>
            </a:r>
            <a:r>
              <a:rPr lang="en-US" altLang="zh-CN" dirty="0">
                <a:solidFill>
                  <a:srgbClr val="FFC000"/>
                </a:solidFill>
                <a:latin typeface="Arial" panose="020B0604020202020204" pitchFamily="34" charset="0"/>
                <a:cs typeface="Arial" panose="020B0604020202020204" pitchFamily="34" charset="0"/>
              </a:rPr>
              <a:t>take several hours</a:t>
            </a:r>
            <a:r>
              <a:rPr lang="en-US" altLang="zh-CN" dirty="0">
                <a:solidFill>
                  <a:schemeClr val="tx1"/>
                </a:solidFill>
                <a:latin typeface="Arial" panose="020B0604020202020204" pitchFamily="34" charset="0"/>
                <a:cs typeface="Arial" panose="020B0604020202020204" pitchFamily="34" charset="0"/>
              </a:rPr>
              <a:t>. On the </a:t>
            </a:r>
            <a:r>
              <a:rPr lang="en-US" altLang="zh-CN" dirty="0" err="1">
                <a:solidFill>
                  <a:schemeClr val="tx1"/>
                </a:solidFill>
                <a:latin typeface="Arial" panose="020B0604020202020204" pitchFamily="34" charset="0"/>
                <a:cs typeface="Arial" panose="020B0604020202020204" pitchFamily="34" charset="0"/>
              </a:rPr>
              <a:t>TVTropes</a:t>
            </a:r>
            <a:r>
              <a:rPr lang="en-US" altLang="zh-CN" dirty="0">
                <a:solidFill>
                  <a:schemeClr val="tx1"/>
                </a:solidFill>
                <a:latin typeface="Arial" panose="020B0604020202020204" pitchFamily="34" charset="0"/>
                <a:cs typeface="Arial" panose="020B0604020202020204" pitchFamily="34" charset="0"/>
              </a:rPr>
              <a:t> dataset, only </a:t>
            </a:r>
            <a:r>
              <a:rPr lang="en-US" altLang="zh-CN" dirty="0" err="1">
                <a:solidFill>
                  <a:schemeClr val="tx1"/>
                </a:solidFill>
                <a:latin typeface="Arial" panose="020B0604020202020204" pitchFamily="34" charset="0"/>
                <a:cs typeface="Arial" panose="020B0604020202020204" pitchFamily="34" charset="0"/>
              </a:rPr>
              <a:t>AdaMBE</a:t>
            </a:r>
            <a:r>
              <a:rPr lang="en-US" altLang="zh-CN" dirty="0">
                <a:solidFill>
                  <a:schemeClr val="tx1"/>
                </a:solidFill>
                <a:latin typeface="Arial" panose="020B0604020202020204" pitchFamily="34" charset="0"/>
                <a:cs typeface="Arial" panose="020B0604020202020204" pitchFamily="34" charset="0"/>
              </a:rPr>
              <a:t> and </a:t>
            </a:r>
            <a:r>
              <a:rPr lang="en-US" altLang="zh-CN" dirty="0" err="1">
                <a:solidFill>
                  <a:schemeClr val="tx1"/>
                </a:solidFill>
                <a:latin typeface="Arial" panose="020B0604020202020204" pitchFamily="34" charset="0"/>
                <a:cs typeface="Arial" panose="020B0604020202020204" pitchFamily="34" charset="0"/>
              </a:rPr>
              <a:t>ParAdaMBE</a:t>
            </a:r>
            <a:r>
              <a:rPr lang="en-US" altLang="zh-CN" dirty="0">
                <a:solidFill>
                  <a:schemeClr val="tx1"/>
                </a:solidFill>
                <a:latin typeface="Arial" panose="020B0604020202020204" pitchFamily="34" charset="0"/>
                <a:cs typeface="Arial" panose="020B0604020202020204" pitchFamily="34" charset="0"/>
              </a:rPr>
              <a:t> can enumerate </a:t>
            </a:r>
            <a:r>
              <a:rPr lang="en-US" altLang="zh-CN" dirty="0">
                <a:solidFill>
                  <a:srgbClr val="FF0000"/>
                </a:solidFill>
                <a:latin typeface="Arial" panose="020B0604020202020204" pitchFamily="34" charset="0"/>
                <a:cs typeface="Arial" panose="020B0604020202020204" pitchFamily="34" charset="0"/>
              </a:rPr>
              <a:t>all 19.6 billion</a:t>
            </a:r>
            <a:r>
              <a:rPr lang="en-US" altLang="zh-CN" dirty="0">
                <a:solidFill>
                  <a:schemeClr val="tx1"/>
                </a:solidFill>
                <a:latin typeface="Arial" panose="020B0604020202020204" pitchFamily="34" charset="0"/>
                <a:cs typeface="Arial" panose="020B0604020202020204" pitchFamily="34" charset="0"/>
              </a:rPr>
              <a:t> maximal bicliques within 48 hours. </a:t>
            </a:r>
            <a:r>
              <a:rPr lang="en-US" altLang="zh-CN" b="0" i="0" dirty="0">
                <a:solidFill>
                  <a:srgbClr val="24292F"/>
                </a:solidFill>
                <a:effectLst/>
                <a:latin typeface="-apple-system"/>
              </a:rPr>
              <a:t>For the other algorithms that did not complete the enumeration within 48 hours, we report the number of maximal bicliques they had enumerated by the 48-hour mark. As we can see, many cutting-edge algorithms were unable to even complete 1% of the enumeration.</a:t>
            </a:r>
            <a:endParaRPr lang="en-US" altLang="zh-CN" dirty="0">
              <a:solidFill>
                <a:schemeClr val="tx1"/>
              </a:solidFill>
              <a:latin typeface="Arial" panose="020B0604020202020204" pitchFamily="34" charset="0"/>
              <a:cs typeface="Arial" panose="020B0604020202020204" pitchFamily="34" charset="0"/>
            </a:endParaRPr>
          </a:p>
          <a:p>
            <a:endParaRPr lang="zh-CN" altLang="en-US" dirty="0">
              <a:solidFill>
                <a:schemeClr val="tx1"/>
              </a:solidFill>
              <a:latin typeface="Arial" panose="020B0604020202020204" pitchFamily="34" charset="0"/>
              <a:cs typeface="Arial" panose="020B0604020202020204" pitchFamily="34" charset="0"/>
            </a:endParaRPr>
          </a:p>
          <a:p>
            <a:r>
              <a:rPr lang="en-US" altLang="zh-CN" b="0" i="0" dirty="0">
                <a:solidFill>
                  <a:srgbClr val="24292F"/>
                </a:solidFill>
                <a:effectLst/>
                <a:latin typeface="-apple-system"/>
              </a:rPr>
              <a:t>A major contribution of our work is that it makes it possible to tackle the MBE problem on datasets containing billions of maximal bicliques, significantly expanding the scope of exploration.</a:t>
            </a:r>
          </a:p>
          <a:p>
            <a:endParaRPr lang="en-US" altLang="zh-CN" b="0" i="0" dirty="0">
              <a:solidFill>
                <a:srgbClr val="24292F"/>
              </a:solidFill>
              <a:effectLst/>
              <a:latin typeface="-apple-system"/>
            </a:endParaRPr>
          </a:p>
          <a:p>
            <a:pPr algn="l">
              <a:spcAft>
                <a:spcPts val="1200"/>
              </a:spcAft>
            </a:pPr>
            <a:r>
              <a:rPr lang="en-US" altLang="zh-CN" b="1" i="0" dirty="0">
                <a:solidFill>
                  <a:srgbClr val="24292F"/>
                </a:solidFill>
                <a:effectLst/>
                <a:latin typeface="-apple-system"/>
              </a:rPr>
              <a:t>Q1: Why do existing GPU-based methods fail on large graphs?</a:t>
            </a:r>
            <a:br>
              <a:rPr lang="en-US" altLang="zh-CN" b="0" i="0" dirty="0">
                <a:solidFill>
                  <a:srgbClr val="24292F"/>
                </a:solidFill>
                <a:effectLst/>
                <a:latin typeface="-apple-system"/>
              </a:rPr>
            </a:br>
            <a:r>
              <a:rPr lang="en-US" altLang="zh-CN" b="1" i="0" dirty="0">
                <a:solidFill>
                  <a:srgbClr val="24292F"/>
                </a:solidFill>
                <a:effectLst/>
                <a:latin typeface="-apple-system"/>
              </a:rPr>
              <a:t>A1:</a:t>
            </a:r>
            <a:r>
              <a:rPr lang="en-US" altLang="zh-CN" b="0" i="0" dirty="0">
                <a:solidFill>
                  <a:srgbClr val="24292F"/>
                </a:solidFill>
                <a:effectLst/>
                <a:latin typeface="-apple-system"/>
              </a:rPr>
              <a:t> On the one hand, as the graph size increases, the memory consumption of GPU methods grows significantly, often leading to "out of memory" issues. On the other hand, even if they run, the performance suffers due to excessive access to irrelevant vertices and the inefficient intersection operations based on adjacency lists, which cause a substantial slowdown.</a:t>
            </a:r>
          </a:p>
          <a:p>
            <a:pPr algn="l">
              <a:spcAft>
                <a:spcPts val="1200"/>
              </a:spcAft>
            </a:pPr>
            <a:r>
              <a:rPr lang="en-US" altLang="zh-CN" b="1" i="0" dirty="0">
                <a:solidFill>
                  <a:srgbClr val="24292F"/>
                </a:solidFill>
                <a:effectLst/>
                <a:latin typeface="-apple-system"/>
              </a:rPr>
              <a:t>Q2: What are the challenges in applying your method to GPUs?</a:t>
            </a:r>
            <a:br>
              <a:rPr lang="en-US" altLang="zh-CN" b="0" i="0" dirty="0">
                <a:solidFill>
                  <a:srgbClr val="24292F"/>
                </a:solidFill>
                <a:effectLst/>
                <a:latin typeface="-apple-system"/>
              </a:rPr>
            </a:br>
            <a:r>
              <a:rPr lang="en-US" altLang="zh-CN" b="1" i="0" dirty="0">
                <a:solidFill>
                  <a:srgbClr val="24292F"/>
                </a:solidFill>
                <a:effectLst/>
                <a:latin typeface="-apple-system"/>
              </a:rPr>
              <a:t>A2:</a:t>
            </a:r>
            <a:r>
              <a:rPr lang="en-US" altLang="zh-CN" b="0" i="0" dirty="0">
                <a:solidFill>
                  <a:srgbClr val="24292F"/>
                </a:solidFill>
                <a:effectLst/>
                <a:latin typeface="-apple-system"/>
              </a:rPr>
              <a:t> One challenge is the implementation of subgraph methods based on local neighbor computations, which are difficult to optimize for GPUs. In our experiments, we found that these methods increased memory usage, which is not a major issue on CPUs but becomes critical on GPUs. This is because massive parallel threads require multiple copies of the context. As for subgraph-based methods, we are already experimenting with them and have seen promising results. Feel free to contact me privately if you're interested.</a:t>
            </a:r>
          </a:p>
          <a:p>
            <a:endParaRPr lang="zh-CN" altLang="en-US" dirty="0"/>
          </a:p>
        </p:txBody>
      </p:sp>
      <p:sp>
        <p:nvSpPr>
          <p:cNvPr id="4" name="灯片编号占位符 3"/>
          <p:cNvSpPr>
            <a:spLocks noGrp="1"/>
          </p:cNvSpPr>
          <p:nvPr>
            <p:ph type="sldNum" sz="quarter" idx="5"/>
          </p:nvPr>
        </p:nvSpPr>
        <p:spPr/>
        <p:txBody>
          <a:bodyPr/>
          <a:lstStyle/>
          <a:p>
            <a:fld id="{3D039CAD-C7C8-7C4A-836D-ABFB2AC8EA90}" type="slidenum">
              <a:rPr lang="en-US" smtClean="0"/>
              <a:t>18</a:t>
            </a:fld>
            <a:endParaRPr lang="en-US"/>
          </a:p>
        </p:txBody>
      </p:sp>
    </p:spTree>
    <p:extLst>
      <p:ext uri="{BB962C8B-B14F-4D97-AF65-F5344CB8AC3E}">
        <p14:creationId xmlns:p14="http://schemas.microsoft.com/office/powerpoint/2010/main" val="4006147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4292F"/>
                </a:solidFill>
                <a:effectLst/>
                <a:latin typeface="-apple-system"/>
              </a:rPr>
              <a:t>In the breakdown evaluations, we analyze the running time, memory usage, node pruning efficiency, and the time spent on bitmap usage to assess the effectiveness of our proposed local-neighbor-based optimizations and the hybrid in-memory bitmap representation. </a:t>
            </a:r>
          </a:p>
          <a:p>
            <a:endParaRPr lang="en-US" altLang="zh-CN" b="0" i="0" dirty="0">
              <a:solidFill>
                <a:srgbClr val="24292F"/>
              </a:solidFill>
              <a:effectLst/>
              <a:latin typeface="-apple-system"/>
            </a:endParaRPr>
          </a:p>
          <a:p>
            <a:r>
              <a:rPr lang="en-US" altLang="zh-CN" b="0" i="0" dirty="0">
                <a:solidFill>
                  <a:srgbClr val="24292F"/>
                </a:solidFill>
                <a:effectLst/>
                <a:latin typeface="-apple-system"/>
              </a:rPr>
              <a:t>The results show that both optimization techniques significantly improve the performance of the baseline, which only disables these methods. When combined, they yield even better results.</a:t>
            </a:r>
            <a:endParaRPr lang="zh-CN" altLang="en-US" dirty="0"/>
          </a:p>
        </p:txBody>
      </p:sp>
      <p:sp>
        <p:nvSpPr>
          <p:cNvPr id="4" name="灯片编号占位符 3"/>
          <p:cNvSpPr>
            <a:spLocks noGrp="1"/>
          </p:cNvSpPr>
          <p:nvPr>
            <p:ph type="sldNum" sz="quarter" idx="5"/>
          </p:nvPr>
        </p:nvSpPr>
        <p:spPr/>
        <p:txBody>
          <a:bodyPr/>
          <a:lstStyle/>
          <a:p>
            <a:fld id="{3D039CAD-C7C8-7C4A-836D-ABFB2AC8EA90}" type="slidenum">
              <a:rPr lang="en-US" smtClean="0"/>
              <a:t>19</a:t>
            </a:fld>
            <a:endParaRPr lang="en-US"/>
          </a:p>
        </p:txBody>
      </p:sp>
    </p:spTree>
    <p:extLst>
      <p:ext uri="{BB962C8B-B14F-4D97-AF65-F5344CB8AC3E}">
        <p14:creationId xmlns:p14="http://schemas.microsoft.com/office/powerpoint/2010/main" val="75316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4292F"/>
                </a:solidFill>
                <a:effectLst/>
                <a:latin typeface="-apple-system"/>
              </a:rPr>
              <a:t>Here is the outline of my presentation. First, I will provide a brief introduction to maximal biclique enumeration problem and the related background information. Then, I will discuss the motivation behind our work. Finally, I will present our high-performance solution and its evaluation.</a:t>
            </a:r>
            <a:endParaRPr lang="zh-CN" altLang="en-US" dirty="0"/>
          </a:p>
        </p:txBody>
      </p:sp>
      <p:sp>
        <p:nvSpPr>
          <p:cNvPr id="4" name="灯片编号占位符 3"/>
          <p:cNvSpPr>
            <a:spLocks noGrp="1"/>
          </p:cNvSpPr>
          <p:nvPr>
            <p:ph type="sldNum" sz="quarter" idx="5"/>
          </p:nvPr>
        </p:nvSpPr>
        <p:spPr/>
        <p:txBody>
          <a:bodyPr/>
          <a:lstStyle/>
          <a:p>
            <a:fld id="{3D039CAD-C7C8-7C4A-836D-ABFB2AC8EA90}" type="slidenum">
              <a:rPr lang="en-US" smtClean="0"/>
              <a:t>2</a:t>
            </a:fld>
            <a:endParaRPr lang="en-US"/>
          </a:p>
        </p:txBody>
      </p:sp>
    </p:spTree>
    <p:extLst>
      <p:ext uri="{BB962C8B-B14F-4D97-AF65-F5344CB8AC3E}">
        <p14:creationId xmlns:p14="http://schemas.microsoft.com/office/powerpoint/2010/main" val="1551798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ts val="1425"/>
              </a:lnSpc>
            </a:pPr>
            <a:r>
              <a:rPr lang="en-US" altLang="zh-CN" b="0" i="0" dirty="0">
                <a:solidFill>
                  <a:srgbClr val="24292F"/>
                </a:solidFill>
                <a:effectLst/>
                <a:latin typeface="-apple-system"/>
              </a:rPr>
              <a:t>Finally, we conducted several sensitivity analyses, presenting two key examples. For scalability, we generated large synthetic datasets containing billions of maximal bicliques. </a:t>
            </a:r>
            <a:r>
              <a:rPr lang="en-US" altLang="zh-CN" b="0" i="0" dirty="0" err="1">
                <a:solidFill>
                  <a:srgbClr val="24292F"/>
                </a:solidFill>
                <a:effectLst/>
                <a:latin typeface="-apple-system"/>
              </a:rPr>
              <a:t>AdaMBE</a:t>
            </a:r>
            <a:r>
              <a:rPr lang="en-US" altLang="zh-CN" b="0" i="0" dirty="0">
                <a:solidFill>
                  <a:srgbClr val="24292F"/>
                </a:solidFill>
                <a:effectLst/>
                <a:latin typeface="-apple-system"/>
              </a:rPr>
              <a:t> outperforms all serial competitors. Note that GPU-based approaches are not included in this figure, as they consistently encounter out-of-memory issues on such large datasets. </a:t>
            </a:r>
          </a:p>
          <a:p>
            <a:pPr>
              <a:lnSpc>
                <a:spcPts val="1425"/>
              </a:lnSpc>
            </a:pPr>
            <a:endParaRPr lang="en-US" altLang="zh-CN" b="0" i="0" dirty="0">
              <a:solidFill>
                <a:srgbClr val="24292F"/>
              </a:solidFill>
              <a:effectLst/>
              <a:latin typeface="-apple-system"/>
            </a:endParaRPr>
          </a:p>
          <a:p>
            <a:pPr>
              <a:lnSpc>
                <a:spcPts val="1425"/>
              </a:lnSpc>
            </a:pPr>
            <a:r>
              <a:rPr lang="en-US" altLang="zh-CN" b="0" dirty="0">
                <a:solidFill>
                  <a:srgbClr val="CCCCCC"/>
                </a:solidFill>
                <a:effectLst/>
                <a:latin typeface="Consolas" panose="020B0609020204030204" pitchFamily="49" charset="0"/>
              </a:rPr>
              <a:t>Note that although </a:t>
            </a:r>
            <a:r>
              <a:rPr lang="en-US" altLang="zh-CN" b="0" dirty="0" err="1">
                <a:solidFill>
                  <a:srgbClr val="DCDCAA"/>
                </a:solidFill>
                <a:effectLst/>
                <a:latin typeface="Consolas" panose="020B0609020204030204" pitchFamily="49" charset="0"/>
              </a:rPr>
              <a:t>AdaMBE</a:t>
            </a:r>
            <a:r>
              <a:rPr lang="en-US" altLang="zh-CN" b="0" dirty="0">
                <a:solidFill>
                  <a:srgbClr val="CCCCCC"/>
                </a:solidFill>
                <a:effectLst/>
                <a:latin typeface="Consolas" panose="020B0609020204030204" pitchFamily="49" charset="0"/>
              </a:rPr>
              <a:t> is designed to run on CPUs, it can also be extended to a GPU implementation. We leave the exploration of </a:t>
            </a:r>
            <a:r>
              <a:rPr lang="en-US" altLang="zh-CN" b="0" dirty="0" err="1">
                <a:solidFill>
                  <a:srgbClr val="DCDCAA"/>
                </a:solidFill>
                <a:effectLst/>
                <a:latin typeface="Consolas" panose="020B0609020204030204" pitchFamily="49" charset="0"/>
              </a:rPr>
              <a:t>AdaMBE</a:t>
            </a:r>
            <a:r>
              <a:rPr lang="en-US" altLang="zh-CN" b="0" dirty="0">
                <a:solidFill>
                  <a:srgbClr val="DCDCAA"/>
                </a:solidFill>
                <a:effectLst/>
                <a:latin typeface="Consolas" panose="020B0609020204030204" pitchFamily="49" charset="0"/>
              </a:rPr>
              <a:t> </a:t>
            </a:r>
            <a:r>
              <a:rPr lang="en-US" altLang="zh-CN" b="0" dirty="0">
                <a:solidFill>
                  <a:srgbClr val="CCCCCC"/>
                </a:solidFill>
                <a:effectLst/>
                <a:latin typeface="Consolas" panose="020B0609020204030204" pitchFamily="49" charset="0"/>
              </a:rPr>
              <a:t>on GPUs for future work. </a:t>
            </a:r>
            <a:r>
              <a:rPr lang="en-US" altLang="zh-CN" b="0" i="0" dirty="0">
                <a:solidFill>
                  <a:srgbClr val="24292F"/>
                </a:solidFill>
                <a:effectLst/>
                <a:latin typeface="-apple-system"/>
              </a:rPr>
              <a:t>Additionally, </a:t>
            </a:r>
            <a:r>
              <a:rPr lang="en-US" altLang="zh-CN" b="0" i="0" dirty="0" err="1">
                <a:solidFill>
                  <a:srgbClr val="24292F"/>
                </a:solidFill>
                <a:effectLst/>
                <a:latin typeface="-apple-system"/>
              </a:rPr>
              <a:t>ParAdaMBE</a:t>
            </a:r>
            <a:r>
              <a:rPr lang="en-US" altLang="zh-CN" b="0" i="0" dirty="0">
                <a:solidFill>
                  <a:srgbClr val="24292F"/>
                </a:solidFill>
                <a:effectLst/>
                <a:latin typeface="-apple-system"/>
              </a:rPr>
              <a:t> consistently outperforms </a:t>
            </a:r>
            <a:r>
              <a:rPr lang="en-US" altLang="zh-CN" b="0" i="0" dirty="0" err="1">
                <a:solidFill>
                  <a:srgbClr val="24292F"/>
                </a:solidFill>
                <a:effectLst/>
                <a:latin typeface="-apple-system"/>
              </a:rPr>
              <a:t>ParMBE</a:t>
            </a:r>
            <a:r>
              <a:rPr lang="en-US" altLang="zh-CN" b="0" i="0" dirty="0">
                <a:solidFill>
                  <a:srgbClr val="24292F"/>
                </a:solidFill>
                <a:effectLst/>
                <a:latin typeface="-apple-system"/>
              </a:rPr>
              <a:t> across all thread configurations.</a:t>
            </a:r>
            <a:endParaRPr lang="zh-CN" altLang="en-US" dirty="0"/>
          </a:p>
        </p:txBody>
      </p:sp>
      <p:sp>
        <p:nvSpPr>
          <p:cNvPr id="4" name="灯片编号占位符 3"/>
          <p:cNvSpPr>
            <a:spLocks noGrp="1"/>
          </p:cNvSpPr>
          <p:nvPr>
            <p:ph type="sldNum" sz="quarter" idx="5"/>
          </p:nvPr>
        </p:nvSpPr>
        <p:spPr/>
        <p:txBody>
          <a:bodyPr/>
          <a:lstStyle/>
          <a:p>
            <a:fld id="{3D039CAD-C7C8-7C4A-836D-ABFB2AC8EA90}" type="slidenum">
              <a:rPr lang="en-US" smtClean="0"/>
              <a:t>20</a:t>
            </a:fld>
            <a:endParaRPr lang="en-US"/>
          </a:p>
        </p:txBody>
      </p:sp>
    </p:spTree>
    <p:extLst>
      <p:ext uri="{BB962C8B-B14F-4D97-AF65-F5344CB8AC3E}">
        <p14:creationId xmlns:p14="http://schemas.microsoft.com/office/powerpoint/2010/main" val="2081206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That’s all. Thank you for your listening. Any questions?</a:t>
            </a:r>
          </a:p>
          <a:p>
            <a:endParaRPr lang="en-US" altLang="zh-CN" dirty="0"/>
          </a:p>
          <a:p>
            <a:pPr algn="l">
              <a:spcAft>
                <a:spcPts val="1200"/>
              </a:spcAft>
            </a:pPr>
            <a:r>
              <a:rPr lang="en-US" altLang="zh-CN" b="1" i="0" dirty="0">
                <a:solidFill>
                  <a:srgbClr val="24292F"/>
                </a:solidFill>
                <a:effectLst/>
                <a:latin typeface="-apple-system"/>
              </a:rPr>
              <a:t>Q1: Why do existing GPU-based methods fail on large graphs?</a:t>
            </a:r>
            <a:br>
              <a:rPr lang="en-US" altLang="zh-CN" b="0" i="0" dirty="0">
                <a:solidFill>
                  <a:srgbClr val="24292F"/>
                </a:solidFill>
                <a:effectLst/>
                <a:latin typeface="-apple-system"/>
              </a:rPr>
            </a:br>
            <a:r>
              <a:rPr lang="en-US" altLang="zh-CN" b="1" i="0" dirty="0">
                <a:solidFill>
                  <a:srgbClr val="24292F"/>
                </a:solidFill>
                <a:effectLst/>
                <a:latin typeface="-apple-system"/>
              </a:rPr>
              <a:t>A1:</a:t>
            </a:r>
            <a:r>
              <a:rPr lang="en-US" altLang="zh-CN" b="0" i="0" dirty="0">
                <a:solidFill>
                  <a:srgbClr val="24292F"/>
                </a:solidFill>
                <a:effectLst/>
                <a:latin typeface="-apple-system"/>
              </a:rPr>
              <a:t> On the one hand, as the graph size increases, the memory consumption of GPU methods grows significantly, often leading to "out of memory" issues. On the other hand, even if they run, the performance suffers due to excessive access to irrelevant vertices and the inefficient intersection operations based on adjacency lists, which cause a substantial slowdown.</a:t>
            </a:r>
          </a:p>
          <a:p>
            <a:pPr algn="l">
              <a:spcAft>
                <a:spcPts val="1200"/>
              </a:spcAft>
            </a:pPr>
            <a:r>
              <a:rPr lang="en-US" altLang="zh-CN" b="1" i="0" dirty="0">
                <a:solidFill>
                  <a:srgbClr val="24292F"/>
                </a:solidFill>
                <a:effectLst/>
                <a:latin typeface="-apple-system"/>
              </a:rPr>
              <a:t>Q2: What are the challenges in applying your method to GPUs?</a:t>
            </a:r>
            <a:br>
              <a:rPr lang="en-US" altLang="zh-CN" b="0" i="0" dirty="0">
                <a:solidFill>
                  <a:srgbClr val="24292F"/>
                </a:solidFill>
                <a:effectLst/>
                <a:latin typeface="-apple-system"/>
              </a:rPr>
            </a:br>
            <a:r>
              <a:rPr lang="en-US" altLang="zh-CN" b="1" i="0" dirty="0">
                <a:solidFill>
                  <a:srgbClr val="24292F"/>
                </a:solidFill>
                <a:effectLst/>
                <a:latin typeface="-apple-system"/>
              </a:rPr>
              <a:t>A2:</a:t>
            </a:r>
            <a:r>
              <a:rPr lang="en-US" altLang="zh-CN" b="0" i="0" dirty="0">
                <a:solidFill>
                  <a:srgbClr val="24292F"/>
                </a:solidFill>
                <a:effectLst/>
                <a:latin typeface="-apple-system"/>
              </a:rPr>
              <a:t> One challenge is the implementation of subgraph methods based on local neighbor computations, which are difficult to optimize for GPUs. In our experiments, we found that these methods increased memory usage, which is not a major issue on CPUs but becomes critical on GPUs. This is because massive parallel threads require multiple copies of the context. As for subgraph-based methods, we are already experimenting with them and have seen promising results. Feel free to contact me privately if you're interested.</a:t>
            </a:r>
          </a:p>
        </p:txBody>
      </p:sp>
      <p:sp>
        <p:nvSpPr>
          <p:cNvPr id="4" name="灯片编号占位符 3"/>
          <p:cNvSpPr>
            <a:spLocks noGrp="1"/>
          </p:cNvSpPr>
          <p:nvPr>
            <p:ph type="sldNum" sz="quarter" idx="5"/>
          </p:nvPr>
        </p:nvSpPr>
        <p:spPr/>
        <p:txBody>
          <a:bodyPr/>
          <a:lstStyle/>
          <a:p>
            <a:fld id="{3D039CAD-C7C8-7C4A-836D-ABFB2AC8EA90}" type="slidenum">
              <a:rPr lang="en-US" smtClean="0"/>
              <a:t>21</a:t>
            </a:fld>
            <a:endParaRPr lang="en-US"/>
          </a:p>
        </p:txBody>
      </p:sp>
    </p:spTree>
    <p:extLst>
      <p:ext uri="{BB962C8B-B14F-4D97-AF65-F5344CB8AC3E}">
        <p14:creationId xmlns:p14="http://schemas.microsoft.com/office/powerpoint/2010/main" val="376354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4292F"/>
                </a:solidFill>
                <a:effectLst/>
                <a:latin typeface="-apple-system"/>
              </a:rPr>
              <a:t>In this section, I will introduce the MBE problem, discuss the baseline MBE approach, and provide some background knowledge on graph representation in memory.</a:t>
            </a:r>
            <a:endParaRPr lang="zh-CN" altLang="en-US" dirty="0"/>
          </a:p>
        </p:txBody>
      </p:sp>
      <p:sp>
        <p:nvSpPr>
          <p:cNvPr id="4" name="灯片编号占位符 3"/>
          <p:cNvSpPr>
            <a:spLocks noGrp="1"/>
          </p:cNvSpPr>
          <p:nvPr>
            <p:ph type="sldNum" sz="quarter" idx="5"/>
          </p:nvPr>
        </p:nvSpPr>
        <p:spPr/>
        <p:txBody>
          <a:bodyPr/>
          <a:lstStyle/>
          <a:p>
            <a:fld id="{3D039CAD-C7C8-7C4A-836D-ABFB2AC8EA90}" type="slidenum">
              <a:rPr lang="en-US" smtClean="0"/>
              <a:t>3</a:t>
            </a:fld>
            <a:endParaRPr lang="en-US"/>
          </a:p>
        </p:txBody>
      </p:sp>
    </p:spTree>
    <p:extLst>
      <p:ext uri="{BB962C8B-B14F-4D97-AF65-F5344CB8AC3E}">
        <p14:creationId xmlns:p14="http://schemas.microsoft.com/office/powerpoint/2010/main" val="192709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Maximal biclique enumeration is a classical problem in graph computing. To start, </a:t>
            </a:r>
            <a:r>
              <a:rPr lang="en-US" altLang="zh-CN" b="0" i="0" dirty="0">
                <a:solidFill>
                  <a:srgbClr val="24292F"/>
                </a:solidFill>
                <a:effectLst/>
                <a:latin typeface="-apple-system"/>
              </a:rPr>
              <a:t>imagine a graph where the vertices are split into two sets, </a:t>
            </a:r>
            <a:r>
              <a:rPr lang="en-US" altLang="zh-CN" b="0" dirty="0">
                <a:solidFill>
                  <a:srgbClr val="24292F"/>
                </a:solidFill>
                <a:effectLst/>
                <a:latin typeface="KaTeX_Main"/>
              </a:rPr>
              <a:t>U</a:t>
            </a:r>
            <a:r>
              <a:rPr lang="en-US" altLang="zh-CN" b="0" i="1" dirty="0">
                <a:solidFill>
                  <a:srgbClr val="24292F"/>
                </a:solidFill>
                <a:effectLst/>
                <a:latin typeface="KaTeX_Math"/>
              </a:rPr>
              <a:t> </a:t>
            </a:r>
            <a:r>
              <a:rPr lang="en-US" altLang="zh-CN" b="0" i="0" dirty="0">
                <a:solidFill>
                  <a:srgbClr val="24292F"/>
                </a:solidFill>
                <a:effectLst/>
                <a:latin typeface="-apple-system"/>
              </a:rPr>
              <a:t>and </a:t>
            </a:r>
            <a:r>
              <a:rPr lang="en-US" altLang="zh-CN" b="0" dirty="0">
                <a:solidFill>
                  <a:srgbClr val="24292F"/>
                </a:solidFill>
                <a:effectLst/>
                <a:latin typeface="KaTeX_Main"/>
              </a:rPr>
              <a:t>V</a:t>
            </a:r>
            <a:r>
              <a:rPr lang="en-US" altLang="zh-CN" b="0" i="1" dirty="0">
                <a:solidFill>
                  <a:srgbClr val="24292F"/>
                </a:solidFill>
                <a:effectLst/>
                <a:latin typeface="KaTeX_Math"/>
              </a:rPr>
              <a:t>,</a:t>
            </a:r>
            <a:r>
              <a:rPr lang="en-US" altLang="zh-CN" b="0" i="0" dirty="0">
                <a:solidFill>
                  <a:srgbClr val="24292F"/>
                </a:solidFill>
                <a:effectLst/>
                <a:latin typeface="-apple-system"/>
              </a:rPr>
              <a:t> and edges only exist between vertices in different sets. This type of graph is called a </a:t>
            </a:r>
            <a:r>
              <a:rPr lang="en-US" altLang="zh-CN" b="1" i="0" dirty="0">
                <a:solidFill>
                  <a:srgbClr val="24292F"/>
                </a:solidFill>
                <a:effectLst/>
                <a:latin typeface="-apple-system"/>
              </a:rPr>
              <a:t>bipartite graph</a:t>
            </a:r>
            <a:r>
              <a:rPr lang="en-US" altLang="zh-CN" b="0" i="0" dirty="0">
                <a:solidFill>
                  <a:srgbClr val="24292F"/>
                </a:solidFill>
                <a:effectLst/>
                <a:latin typeface="-apple-system"/>
              </a:rPr>
              <a:t>. Now, a </a:t>
            </a:r>
            <a:r>
              <a:rPr lang="en-US" altLang="zh-CN" b="1" i="0" dirty="0">
                <a:solidFill>
                  <a:srgbClr val="24292F"/>
                </a:solidFill>
                <a:effectLst/>
                <a:latin typeface="-apple-system"/>
              </a:rPr>
              <a:t>biclique</a:t>
            </a:r>
            <a:r>
              <a:rPr lang="en-US" altLang="zh-CN" b="0" i="0" dirty="0">
                <a:solidFill>
                  <a:srgbClr val="24292F"/>
                </a:solidFill>
                <a:effectLst/>
                <a:latin typeface="-apple-system"/>
              </a:rPr>
              <a:t> is simply a subgraph where every vertex in set </a:t>
            </a:r>
            <a:r>
              <a:rPr lang="en-US" altLang="zh-CN" b="0" dirty="0">
                <a:solidFill>
                  <a:srgbClr val="24292F"/>
                </a:solidFill>
                <a:effectLst/>
                <a:latin typeface="KaTeX_Main"/>
              </a:rPr>
              <a:t>U</a:t>
            </a:r>
            <a:r>
              <a:rPr lang="en-US" altLang="zh-CN" b="0" i="0" dirty="0">
                <a:solidFill>
                  <a:srgbClr val="24292F"/>
                </a:solidFill>
                <a:effectLst/>
                <a:latin typeface="-apple-system"/>
              </a:rPr>
              <a:t> is connected to every vertex in set </a:t>
            </a:r>
            <a:r>
              <a:rPr lang="en-US" altLang="zh-CN" b="0" dirty="0">
                <a:solidFill>
                  <a:srgbClr val="24292F"/>
                </a:solidFill>
                <a:effectLst/>
                <a:latin typeface="KaTeX_Main"/>
              </a:rPr>
              <a:t>V</a:t>
            </a:r>
            <a:r>
              <a:rPr lang="en-US" altLang="zh-CN" b="0" i="0" dirty="0">
                <a:solidFill>
                  <a:srgbClr val="24292F"/>
                </a:solidFill>
                <a:effectLst/>
                <a:latin typeface="-apple-system"/>
              </a:rPr>
              <a:t>—essentially, a complete bipartite graph. </a:t>
            </a:r>
          </a:p>
          <a:p>
            <a:endParaRPr lang="en-US" altLang="zh-CN" b="0" i="0" dirty="0">
              <a:solidFill>
                <a:srgbClr val="24292F"/>
              </a:solidFill>
              <a:effectLst/>
              <a:latin typeface="-apple-system"/>
            </a:endParaRPr>
          </a:p>
          <a:p>
            <a:r>
              <a:rPr lang="en-US" altLang="zh-CN" b="0" i="0" dirty="0">
                <a:solidFill>
                  <a:srgbClr val="24292F"/>
                </a:solidFill>
                <a:effectLst/>
                <a:latin typeface="-apple-system"/>
              </a:rPr>
              <a:t>A maximal biclique is one that cannot be expanded by adding any more vertices or edges without breaking the complete connection between </a:t>
            </a:r>
            <a:r>
              <a:rPr lang="en-US" altLang="zh-CN" b="0" dirty="0">
                <a:solidFill>
                  <a:srgbClr val="24292F"/>
                </a:solidFill>
                <a:effectLst/>
                <a:latin typeface="KaTeX_Main"/>
              </a:rPr>
              <a:t>U</a:t>
            </a:r>
            <a:r>
              <a:rPr lang="en-US" altLang="zh-CN" b="0" i="0" dirty="0">
                <a:solidFill>
                  <a:srgbClr val="24292F"/>
                </a:solidFill>
                <a:effectLst/>
                <a:latin typeface="-apple-system"/>
              </a:rPr>
              <a:t> and </a:t>
            </a:r>
            <a:r>
              <a:rPr lang="en-US" altLang="zh-CN" b="0" dirty="0">
                <a:solidFill>
                  <a:srgbClr val="24292F"/>
                </a:solidFill>
                <a:effectLst/>
                <a:latin typeface="KaTeX_Main"/>
              </a:rPr>
              <a:t>V</a:t>
            </a:r>
            <a:r>
              <a:rPr lang="en-US" altLang="zh-CN" b="0" i="0" dirty="0">
                <a:solidFill>
                  <a:srgbClr val="24292F"/>
                </a:solidFill>
                <a:effectLst/>
                <a:latin typeface="-apple-system"/>
              </a:rPr>
              <a:t>. The </a:t>
            </a:r>
            <a:r>
              <a:rPr lang="en-US" altLang="zh-CN" b="1" i="0" dirty="0">
                <a:solidFill>
                  <a:srgbClr val="24292F"/>
                </a:solidFill>
                <a:effectLst/>
                <a:latin typeface="-apple-system"/>
              </a:rPr>
              <a:t>MBE problem</a:t>
            </a:r>
            <a:r>
              <a:rPr lang="en-US" altLang="zh-CN" b="0" i="0" dirty="0">
                <a:solidFill>
                  <a:srgbClr val="24292F"/>
                </a:solidFill>
                <a:effectLst/>
                <a:latin typeface="-apple-system"/>
              </a:rPr>
              <a:t> involves finding all maximal bicliques in a given bipartite graph. This is important in various applications, such as social network analysis, recommendation systems, and bioinformatics.</a:t>
            </a:r>
            <a:r>
              <a:rPr lang="zh-CN" altLang="en-US" b="0" i="0" dirty="0">
                <a:solidFill>
                  <a:srgbClr val="24292F"/>
                </a:solidFill>
                <a:effectLst/>
                <a:latin typeface="-apple-system"/>
              </a:rPr>
              <a:t> </a:t>
            </a:r>
            <a:r>
              <a:rPr lang="en-US" altLang="zh-CN" b="0" i="0" dirty="0">
                <a:solidFill>
                  <a:srgbClr val="24292F"/>
                </a:solidFill>
                <a:effectLst/>
                <a:latin typeface="-apple-system"/>
              </a:rPr>
              <a:t>For example, in e-commerce, a maximal biclique refers to a group of users who all buy the same set of products at the same time. This could be a sign of fake transactions. An example is shown on the right.</a:t>
            </a:r>
            <a:endParaRPr lang="zh-CN" altLang="en-US" dirty="0"/>
          </a:p>
        </p:txBody>
      </p:sp>
      <p:sp>
        <p:nvSpPr>
          <p:cNvPr id="4" name="灯片编号占位符 3"/>
          <p:cNvSpPr>
            <a:spLocks noGrp="1"/>
          </p:cNvSpPr>
          <p:nvPr>
            <p:ph type="sldNum" sz="quarter" idx="5"/>
          </p:nvPr>
        </p:nvSpPr>
        <p:spPr/>
        <p:txBody>
          <a:bodyPr/>
          <a:lstStyle/>
          <a:p>
            <a:fld id="{3D039CAD-C7C8-7C4A-836D-ABFB2AC8EA90}" type="slidenum">
              <a:rPr lang="en-US" smtClean="0"/>
              <a:t>4</a:t>
            </a:fld>
            <a:endParaRPr lang="en-US"/>
          </a:p>
        </p:txBody>
      </p:sp>
    </p:spTree>
    <p:extLst>
      <p:ext uri="{BB962C8B-B14F-4D97-AF65-F5344CB8AC3E}">
        <p14:creationId xmlns:p14="http://schemas.microsoft.com/office/powerpoint/2010/main" val="60685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spcAft>
                <a:spcPts val="1200"/>
              </a:spcAft>
            </a:pPr>
            <a:r>
              <a:rPr lang="en-US" altLang="zh-CN" b="0" i="0" dirty="0">
                <a:solidFill>
                  <a:srgbClr val="24292F"/>
                </a:solidFill>
                <a:effectLst/>
                <a:latin typeface="-apple-system"/>
              </a:rPr>
              <a:t>The mainstream approach for Maximal Biclique Enumeration (MBE) is based on a set enumeration tree. Each node in the tree is a 3-tuple (L, R, C), where (L, R) represents the corresponding biclique, and C is a candidate set of vertices that could potentially expand R. To be specific, this enumeration tree first generates the power set of V—that is, all possible subsets of V—and assigns each subset to the R set of a node, ensuring no repetitions. </a:t>
            </a:r>
          </a:p>
          <a:p>
            <a:pPr algn="l">
              <a:spcAft>
                <a:spcPts val="1200"/>
              </a:spcAft>
            </a:pPr>
            <a:endParaRPr lang="en-US" altLang="zh-CN" b="0" i="0" dirty="0">
              <a:solidFill>
                <a:srgbClr val="24292F"/>
              </a:solidFill>
              <a:effectLst/>
              <a:latin typeface="-apple-system"/>
            </a:endParaRPr>
          </a:p>
          <a:p>
            <a:pPr algn="l">
              <a:spcAft>
                <a:spcPts val="1200"/>
              </a:spcAft>
            </a:pPr>
            <a:r>
              <a:rPr lang="en-US" altLang="zh-CN" b="0" i="0" dirty="0">
                <a:solidFill>
                  <a:srgbClr val="24292F"/>
                </a:solidFill>
                <a:effectLst/>
                <a:latin typeface="-apple-system"/>
              </a:rPr>
              <a:t>In the example on the right, all R sets are highlighted in blue. Then, each node expands its R set into a unique biclique (L, R), since all R sets are distinct. Finally, all maximal bicliques are enumerated from the tree.</a:t>
            </a:r>
          </a:p>
          <a:p>
            <a:pPr algn="l">
              <a:spcAft>
                <a:spcPts val="1200"/>
              </a:spcAft>
            </a:pPr>
            <a:r>
              <a:rPr lang="en-US" altLang="zh-CN" b="0" i="0" dirty="0">
                <a:solidFill>
                  <a:srgbClr val="24292F"/>
                </a:solidFill>
                <a:effectLst/>
                <a:latin typeface="-apple-system"/>
              </a:rPr>
              <a:t>One question: Is it always necessary to use all vertices during the enumeration process? </a:t>
            </a:r>
          </a:p>
        </p:txBody>
      </p:sp>
      <p:sp>
        <p:nvSpPr>
          <p:cNvPr id="4" name="灯片编号占位符 3"/>
          <p:cNvSpPr>
            <a:spLocks noGrp="1"/>
          </p:cNvSpPr>
          <p:nvPr>
            <p:ph type="sldNum" sz="quarter" idx="5"/>
          </p:nvPr>
        </p:nvSpPr>
        <p:spPr/>
        <p:txBody>
          <a:bodyPr/>
          <a:lstStyle/>
          <a:p>
            <a:fld id="{3D039CAD-C7C8-7C4A-836D-ABFB2AC8EA90}" type="slidenum">
              <a:rPr lang="en-US" smtClean="0"/>
              <a:t>5</a:t>
            </a:fld>
            <a:endParaRPr lang="en-US"/>
          </a:p>
        </p:txBody>
      </p:sp>
    </p:spTree>
    <p:extLst>
      <p:ext uri="{BB962C8B-B14F-4D97-AF65-F5344CB8AC3E}">
        <p14:creationId xmlns:p14="http://schemas.microsoft.com/office/powerpoint/2010/main" val="31421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24292F"/>
                </a:solidFill>
                <a:effectLst/>
                <a:latin typeface="-apple-system"/>
              </a:rPr>
              <a:t>Let’s begin by discussing graph representations in memory, which are crucial to the performance of MBE algorithms. Here, "time" refers to the time complexity for performing set intersections, and "space" refers to the space complexity for storing the entire graph. </a:t>
            </a:r>
            <a:r>
              <a:rPr lang="en-US" altLang="zh-CN" dirty="0"/>
              <a:t>The adjacency list is the most common representation in modern MBE algorithms due to its low memory usage, but performing set intersections on adjacency lists takes at least O(\Delta(V)) where \Delta(V) is the maximum degree of vertices in 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24292F"/>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24292F"/>
                </a:solidFill>
                <a:effectLst/>
                <a:latin typeface="-apple-system"/>
              </a:rPr>
              <a:t>Bitmaps are fast for small graphs, performing set intersection in constant time, but they have high memory overhead, especially for sparse graphs. Hash tables speed up set lookups and are useful when input sets differ in size, but they can suffer from higher memory usage and random access latency. </a:t>
            </a:r>
            <a:r>
              <a:rPr lang="fr-FR" altLang="zh-CN" b="0" i="0" dirty="0">
                <a:solidFill>
                  <a:srgbClr val="24292F"/>
                </a:solidFill>
                <a:effectLst/>
                <a:latin typeface="-apple-system"/>
              </a:rPr>
              <a:t>This raises another important question:</a:t>
            </a:r>
            <a:r>
              <a:rPr lang="en-US" altLang="zh-CN" b="0" i="0" dirty="0">
                <a:solidFill>
                  <a:srgbClr val="24292F"/>
                </a:solidFill>
                <a:effectLst/>
                <a:latin typeface="-apple-system"/>
              </a:rPr>
              <a:t> </a:t>
            </a:r>
            <a:r>
              <a:rPr lang="en-US" altLang="zh-CN" b="1" dirty="0">
                <a:solidFill>
                  <a:srgbClr val="FF0000"/>
                </a:solidFill>
              </a:rPr>
              <a:t>Can we combine the advantages of different graph representations?</a:t>
            </a:r>
            <a:endParaRPr lang="zh-CN" altLang="en-US" dirty="0">
              <a:solidFill>
                <a:srgbClr val="FF0000"/>
              </a:solidFill>
            </a:endParaRPr>
          </a:p>
          <a:p>
            <a:endParaRPr lang="zh-CN" altLang="en-US" dirty="0"/>
          </a:p>
        </p:txBody>
      </p:sp>
      <p:sp>
        <p:nvSpPr>
          <p:cNvPr id="4" name="灯片编号占位符 3"/>
          <p:cNvSpPr>
            <a:spLocks noGrp="1"/>
          </p:cNvSpPr>
          <p:nvPr>
            <p:ph type="sldNum" sz="quarter" idx="5"/>
          </p:nvPr>
        </p:nvSpPr>
        <p:spPr/>
        <p:txBody>
          <a:bodyPr/>
          <a:lstStyle/>
          <a:p>
            <a:fld id="{3D039CAD-C7C8-7C4A-836D-ABFB2AC8EA90}" type="slidenum">
              <a:rPr lang="en-US" smtClean="0"/>
              <a:t>6</a:t>
            </a:fld>
            <a:endParaRPr lang="en-US"/>
          </a:p>
        </p:txBody>
      </p:sp>
    </p:spTree>
    <p:extLst>
      <p:ext uri="{BB962C8B-B14F-4D97-AF65-F5344CB8AC3E}">
        <p14:creationId xmlns:p14="http://schemas.microsoft.com/office/powerpoint/2010/main" val="269645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NimbusRomNo9L-Regu"/>
              </a:rPr>
              <a:t>In this section, we provide the formal definition of computational subgraphs in MBE, analyze its characteristics, and discuss limitations in existing works.</a:t>
            </a:r>
            <a:endParaRPr lang="zh-CN" altLang="en-US" dirty="0"/>
          </a:p>
        </p:txBody>
      </p:sp>
      <p:sp>
        <p:nvSpPr>
          <p:cNvPr id="4" name="灯片编号占位符 3"/>
          <p:cNvSpPr>
            <a:spLocks noGrp="1"/>
          </p:cNvSpPr>
          <p:nvPr>
            <p:ph type="sldNum" sz="quarter" idx="5"/>
          </p:nvPr>
        </p:nvSpPr>
        <p:spPr/>
        <p:txBody>
          <a:bodyPr/>
          <a:lstStyle/>
          <a:p>
            <a:fld id="{3D039CAD-C7C8-7C4A-836D-ABFB2AC8EA90}" type="slidenum">
              <a:rPr lang="en-US" smtClean="0"/>
              <a:t>7</a:t>
            </a:fld>
            <a:endParaRPr lang="en-US"/>
          </a:p>
        </p:txBody>
      </p:sp>
    </p:spTree>
    <p:extLst>
      <p:ext uri="{BB962C8B-B14F-4D97-AF65-F5344CB8AC3E}">
        <p14:creationId xmlns:p14="http://schemas.microsoft.com/office/powerpoint/2010/main" val="427709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Given an enumeration node with L, R, and C, the computational subgraph is a subgraph consists of all vertices in sets L and C with edges between them.  </a:t>
            </a:r>
            <a:r>
              <a:rPr lang="en-US" altLang="zh-CN" b="0" i="0" dirty="0">
                <a:solidFill>
                  <a:srgbClr val="24292F"/>
                </a:solidFill>
                <a:effectLst/>
                <a:latin typeface="-apple-system"/>
              </a:rPr>
              <a:t>An example is shown on the right. We introduce the concept of CG because we have found that this subgraph is sufficient for the enumeration process. We will detail its usage in the next slide.</a:t>
            </a:r>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3D039CAD-C7C8-7C4A-836D-ABFB2AC8EA90}" type="slidenum">
              <a:rPr lang="en-US" smtClean="0"/>
              <a:t>8</a:t>
            </a:fld>
            <a:endParaRPr lang="en-US"/>
          </a:p>
        </p:txBody>
      </p:sp>
    </p:spTree>
    <p:extLst>
      <p:ext uri="{BB962C8B-B14F-4D97-AF65-F5344CB8AC3E}">
        <p14:creationId xmlns:p14="http://schemas.microsoft.com/office/powerpoint/2010/main" val="114452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Here are some key observations about computational CGs. First, we found that most CGs are quite small, with approximately 90% containing fewer than 32 vertices in both the L and C sets. Second, we determined that the CG is sufficient for node generation. we prove it in the paper.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Third, we observed that all existing algorithms require accessing vertices outside the CG, and this external access contributes to over 90% of memory operations in most datasets. These observations highlight two major limitations of current algorithms: </a:t>
            </a:r>
            <a:r>
              <a:rPr lang="zh-CN" altLang="en-US" dirty="0"/>
              <a:t>（</a:t>
            </a:r>
            <a:r>
              <a:rPr lang="en-US" altLang="zh-CN" dirty="0"/>
              <a:t>1</a:t>
            </a:r>
            <a:r>
              <a:rPr lang="zh-CN" altLang="en-US" dirty="0"/>
              <a:t>）</a:t>
            </a:r>
            <a:r>
              <a:rPr lang="en-US" altLang="zh-CN" dirty="0"/>
              <a:t>they unnecessarily access over 90% vertices outside the CG, and </a:t>
            </a:r>
            <a:r>
              <a:rPr lang="zh-CN" altLang="en-US" dirty="0"/>
              <a:t>（</a:t>
            </a:r>
            <a:r>
              <a:rPr lang="en-US" altLang="zh-CN" dirty="0"/>
              <a:t>2</a:t>
            </a:r>
            <a:r>
              <a:rPr lang="zh-CN" altLang="en-US" dirty="0"/>
              <a:t>）</a:t>
            </a:r>
            <a:r>
              <a:rPr lang="en-US" altLang="zh-CN" dirty="0"/>
              <a:t>they rely on a single graph representation, which may not be optimal.</a:t>
            </a:r>
          </a:p>
        </p:txBody>
      </p:sp>
      <p:sp>
        <p:nvSpPr>
          <p:cNvPr id="4" name="灯片编号占位符 3"/>
          <p:cNvSpPr>
            <a:spLocks noGrp="1"/>
          </p:cNvSpPr>
          <p:nvPr>
            <p:ph type="sldNum" sz="quarter" idx="5"/>
          </p:nvPr>
        </p:nvSpPr>
        <p:spPr/>
        <p:txBody>
          <a:bodyPr/>
          <a:lstStyle/>
          <a:p>
            <a:fld id="{3D039CAD-C7C8-7C4A-836D-ABFB2AC8EA90}" type="slidenum">
              <a:rPr lang="en-US" smtClean="0"/>
              <a:t>9</a:t>
            </a:fld>
            <a:endParaRPr lang="en-US"/>
          </a:p>
        </p:txBody>
      </p:sp>
    </p:spTree>
    <p:extLst>
      <p:ext uri="{BB962C8B-B14F-4D97-AF65-F5344CB8AC3E}">
        <p14:creationId xmlns:p14="http://schemas.microsoft.com/office/powerpoint/2010/main" val="3742015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Users/toddszymanski/Documents/01%20Work/SC24/ppt/01back_d.png"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file:////Users/toddszymanski/Documents/01%20Work/SC24/ppt/sc24_logo_white.png"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file:////Users/toddszymanski/Documents/01%20Work/SC24/ppt/logo_solo.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Users/toddszymanski/Documents/01%20Work/SC24/ppt/logo_solo.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Users/toddszymanski/Documents/01%20Work/SC24/ppt/logo_solo.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file:////Users/toddszymanski/Documents/01%20Work/SC24/ppt/logo_solo.pn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file:////Users/toddszymanski/Documents/01%20Work/SC24/ppt/logo_solo.pn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file:////Users/toddszymanski/Documents/01%20Work/SC24/ppt/logo_solo.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Users/toddszymanski/Documents/01%20Work/SC24/ppt/logo_solo.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Users/toddszymanski/Documents/01%20Work/SC24/ppt/logo_solo.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Users/toddszymanski/Documents/01%20Work/SC24/ppt/logo_solo.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Users/toddszymanski/Documents/01%20Work/SC24/ppt/logo_solo.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Users/toddszymanski/Documents/01%20Work/SC24/ppt/logo_solo.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950998"/>
            <a:ext cx="9448800" cy="1825096"/>
          </a:xfrm>
        </p:spPr>
        <p:txBody>
          <a:bodyPr anchor="b">
            <a:normAutofit/>
          </a:bodyPr>
          <a:lstStyle>
            <a:lvl1pPr algn="l">
              <a:defRPr sz="3600" baseline="0"/>
            </a:lvl1pPr>
          </a:lstStyle>
          <a:p>
            <a:r>
              <a:rPr lang="en-US" dirty="0"/>
              <a:t>Click to add title</a:t>
            </a:r>
          </a:p>
        </p:txBody>
      </p:sp>
      <p:sp>
        <p:nvSpPr>
          <p:cNvPr id="3" name="Subtitle 2"/>
          <p:cNvSpPr>
            <a:spLocks noGrp="1"/>
          </p:cNvSpPr>
          <p:nvPr>
            <p:ph type="subTitle" idx="1" hasCustomPrompt="1"/>
          </p:nvPr>
        </p:nvSpPr>
        <p:spPr>
          <a:xfrm>
            <a:off x="1371600" y="2779794"/>
            <a:ext cx="9448800" cy="144651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authors and/or presenters</a:t>
            </a:r>
          </a:p>
        </p:txBody>
      </p:sp>
      <p:pic>
        <p:nvPicPr>
          <p:cNvPr id="10" name="Picture 9">
            <a:extLst>
              <a:ext uri="{FF2B5EF4-FFF2-40B4-BE49-F238E27FC236}">
                <a16:creationId xmlns:a16="http://schemas.microsoft.com/office/drawing/2014/main" id="{A2F8909E-D2C5-BE7C-ABAF-9DD11CB8BE48}"/>
              </a:ext>
            </a:extLst>
          </p:cNvPr>
          <p:cNvPicPr>
            <a:picLocks noChangeAspect="1"/>
          </p:cNvPicPr>
          <p:nvPr userDrawn="1"/>
        </p:nvPicPr>
        <p:blipFill>
          <a:blip r:embed="rId4" r:link="rId5"/>
          <a:stretch>
            <a:fillRect/>
          </a:stretch>
        </p:blipFill>
        <p:spPr>
          <a:xfrm>
            <a:off x="7590593" y="4305300"/>
            <a:ext cx="3824064" cy="16017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59" y="6356350"/>
            <a:ext cx="2366289" cy="365125"/>
          </a:xfrm>
          <a:prstGeom prst="rect">
            <a:avLst/>
          </a:prstGeom>
        </p:spPr>
        <p:txBody>
          <a:bodyPr/>
          <a:lstStyle/>
          <a:p>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084312" y="6355844"/>
            <a:ext cx="421888" cy="365125"/>
          </a:xfrm>
          <a:prstGeom prst="rect">
            <a:avLst/>
          </a:prstGeom>
        </p:spPr>
        <p:txBody>
          <a:bodyPr/>
          <a:lstStyle/>
          <a:p>
            <a:fld id="{6D22F896-40B5-4ADD-8801-0D06FADFA095}" type="slidenum">
              <a:rPr lang="en-US" dirty="0"/>
              <a:t>‹#›</a:t>
            </a:fld>
            <a:endParaRPr lang="en-US" dirty="0"/>
          </a:p>
        </p:txBody>
      </p:sp>
      <p:pic>
        <p:nvPicPr>
          <p:cNvPr id="9" name="Picture 8">
            <a:extLst>
              <a:ext uri="{FF2B5EF4-FFF2-40B4-BE49-F238E27FC236}">
                <a16:creationId xmlns:a16="http://schemas.microsoft.com/office/drawing/2014/main" id="{482C3488-2721-B43B-55D0-22514BD2EB43}"/>
              </a:ext>
            </a:extLst>
          </p:cNvPr>
          <p:cNvPicPr>
            <a:picLocks noChangeAspect="1"/>
          </p:cNvPicPr>
          <p:nvPr userDrawn="1"/>
        </p:nvPicPr>
        <p:blipFill>
          <a:blip r:embed="rId2" r:link="rId3"/>
          <a:stretch>
            <a:fillRect/>
          </a:stretch>
        </p:blipFill>
        <p:spPr>
          <a:xfrm>
            <a:off x="11644222" y="6400800"/>
            <a:ext cx="254048" cy="2621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0" y="761999"/>
            <a:ext cx="10820400"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a:extLst>
              <a:ext uri="{FF2B5EF4-FFF2-40B4-BE49-F238E27FC236}">
                <a16:creationId xmlns:a16="http://schemas.microsoft.com/office/drawing/2014/main" id="{4925BBAC-1FB5-98B3-8B0F-9F950D96E8E6}"/>
              </a:ext>
            </a:extLst>
          </p:cNvPr>
          <p:cNvPicPr>
            <a:picLocks noChangeAspect="1"/>
          </p:cNvPicPr>
          <p:nvPr userDrawn="1"/>
        </p:nvPicPr>
        <p:blipFill>
          <a:blip r:embed="rId2" r:link="rId3"/>
          <a:stretch>
            <a:fillRect/>
          </a:stretch>
        </p:blipFill>
        <p:spPr>
          <a:xfrm>
            <a:off x="11644222" y="6400800"/>
            <a:ext cx="254048" cy="26211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0" y="762000"/>
            <a:ext cx="10820399" cy="1295400"/>
          </a:xfrm>
        </p:spPr>
        <p:txBody>
          <a:bodyPr/>
          <a:lstStyle/>
          <a:p>
            <a:r>
              <a:rPr lang="en-US" dirty="0"/>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a:extLst>
              <a:ext uri="{FF2B5EF4-FFF2-40B4-BE49-F238E27FC236}">
                <a16:creationId xmlns:a16="http://schemas.microsoft.com/office/drawing/2014/main" id="{F470F44A-D4D7-A58E-3BEB-896D785CC5C4}"/>
              </a:ext>
            </a:extLst>
          </p:cNvPr>
          <p:cNvPicPr>
            <a:picLocks noChangeAspect="1"/>
          </p:cNvPicPr>
          <p:nvPr userDrawn="1"/>
        </p:nvPicPr>
        <p:blipFill>
          <a:blip r:embed="rId2" r:link="rId3"/>
          <a:stretch>
            <a:fillRect/>
          </a:stretch>
        </p:blipFill>
        <p:spPr>
          <a:xfrm>
            <a:off x="11644222" y="6400800"/>
            <a:ext cx="254048" cy="2621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2163336"/>
            <a:ext cx="10820400" cy="4055349"/>
          </a:xfrm>
        </p:spPr>
        <p:txBody>
          <a:bodyPr>
            <a:normAutofit/>
          </a:bodyPr>
          <a:lstStyle>
            <a:lvl1pPr marL="228600" indent="-228600">
              <a:buFont typeface="Wingdings" panose="05000000000000000000" pitchFamily="2" charset="2"/>
              <a:buChar char="Ø"/>
              <a:defRPr sz="24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B63F7B2-C0D2-1325-8E3C-228297CEE825}"/>
              </a:ext>
            </a:extLst>
          </p:cNvPr>
          <p:cNvPicPr>
            <a:picLocks noChangeAspect="1"/>
          </p:cNvPicPr>
          <p:nvPr userDrawn="1"/>
        </p:nvPicPr>
        <p:blipFill>
          <a:blip r:embed="rId3" r:link="rId4"/>
          <a:stretch>
            <a:fillRect/>
          </a:stretch>
        </p:blipFill>
        <p:spPr>
          <a:xfrm>
            <a:off x="11644222" y="6400800"/>
            <a:ext cx="254048" cy="262113"/>
          </a:xfrm>
          <a:prstGeom prst="rect">
            <a:avLst/>
          </a:prstGeom>
        </p:spPr>
      </p:pic>
      <p:sp>
        <p:nvSpPr>
          <p:cNvPr id="8" name="Title 1">
            <a:extLst>
              <a:ext uri="{FF2B5EF4-FFF2-40B4-BE49-F238E27FC236}">
                <a16:creationId xmlns:a16="http://schemas.microsoft.com/office/drawing/2014/main" id="{158667FE-642A-4001-91A7-B731BEC8DC45}"/>
              </a:ext>
            </a:extLst>
          </p:cNvPr>
          <p:cNvSpPr>
            <a:spLocks noGrp="1"/>
          </p:cNvSpPr>
          <p:nvPr>
            <p:ph type="title"/>
          </p:nvPr>
        </p:nvSpPr>
        <p:spPr>
          <a:xfrm>
            <a:off x="685800" y="764373"/>
            <a:ext cx="10820400" cy="1293028"/>
          </a:xfrm>
        </p:spPr>
        <p:txBody>
          <a:bodyPr>
            <a:normAutofit/>
          </a:bodyPr>
          <a:lstStyle>
            <a:lvl1pPr>
              <a:defRPr lang="en-US" sz="3600" kern="1200" cap="none" baseline="0" dirty="0">
                <a:solidFill>
                  <a:schemeClr val="tx1"/>
                </a:solidFill>
                <a:latin typeface="Calibri" panose="020F0502020204030204" pitchFamily="34" charset="0"/>
                <a:ea typeface="+mj-ea"/>
                <a:cs typeface="Calibri" panose="020F0502020204030204" pitchFamily="34" charset="0"/>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ot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467" y="1008059"/>
            <a:ext cx="10151533" cy="1525592"/>
          </a:xfrm>
        </p:spPr>
        <p:txBody>
          <a:bodyPr anchor="ctr">
            <a:normAutofit/>
          </a:bodyPr>
          <a:lstStyle>
            <a:lvl1pPr algn="l">
              <a:defRPr sz="4800" cap="none"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Text Placeholder 3"/>
          <p:cNvSpPr>
            <a:spLocks noGrp="1"/>
          </p:cNvSpPr>
          <p:nvPr>
            <p:ph type="body" sz="half" idx="2" hasCustomPrompt="1"/>
          </p:nvPr>
        </p:nvSpPr>
        <p:spPr>
          <a:xfrm>
            <a:off x="1024467" y="3162300"/>
            <a:ext cx="10151533" cy="2266950"/>
          </a:xfrm>
        </p:spPr>
        <p:txBody>
          <a:bodyPr anchor="t">
            <a:normAutofit/>
          </a:bodyPr>
          <a:lstStyle>
            <a:lvl1pPr marL="342900" indent="-342900" algn="l">
              <a:lnSpc>
                <a:spcPct val="100000"/>
              </a:lnSpc>
              <a:buFont typeface="Wingdings" panose="05000000000000000000" pitchFamily="2" charset="2"/>
              <a:buChar char="Ø"/>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Click to edit Master text styles</a:t>
            </a:r>
          </a:p>
          <a:p>
            <a:pPr lvl="0"/>
            <a:endParaRPr lang="en-US" dirty="0"/>
          </a:p>
        </p:txBody>
      </p:sp>
      <p:pic>
        <p:nvPicPr>
          <p:cNvPr id="8" name="Picture 7">
            <a:extLst>
              <a:ext uri="{FF2B5EF4-FFF2-40B4-BE49-F238E27FC236}">
                <a16:creationId xmlns:a16="http://schemas.microsoft.com/office/drawing/2014/main" id="{9D6D430B-6441-2EA1-65EA-1F0F897C2C4F}"/>
              </a:ext>
            </a:extLst>
          </p:cNvPr>
          <p:cNvPicPr>
            <a:picLocks noChangeAspect="1"/>
          </p:cNvPicPr>
          <p:nvPr userDrawn="1"/>
        </p:nvPicPr>
        <p:blipFill>
          <a:blip r:embed="rId3" r:link="rId4"/>
          <a:stretch>
            <a:fillRect/>
          </a:stretch>
        </p:blipFill>
        <p:spPr>
          <a:xfrm>
            <a:off x="11644222" y="6400800"/>
            <a:ext cx="254048" cy="262113"/>
          </a:xfrm>
          <a:prstGeom prst="rect">
            <a:avLst/>
          </a:prstGeom>
        </p:spPr>
      </p:pic>
      <p:sp>
        <p:nvSpPr>
          <p:cNvPr id="12" name="Slide Number Placeholder 5">
            <a:extLst>
              <a:ext uri="{FF2B5EF4-FFF2-40B4-BE49-F238E27FC236}">
                <a16:creationId xmlns:a16="http://schemas.microsoft.com/office/drawing/2014/main" id="{529F94E7-FA81-4FFA-368E-341AE4E8AB99}"/>
              </a:ext>
            </a:extLst>
          </p:cNvPr>
          <p:cNvSpPr txBox="1">
            <a:spLocks/>
          </p:cNvSpPr>
          <p:nvPr userDrawn="1"/>
        </p:nvSpPr>
        <p:spPr>
          <a:xfrm>
            <a:off x="10939346" y="6356350"/>
            <a:ext cx="566853"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2194559"/>
            <a:ext cx="5334000" cy="4024125"/>
          </a:xfrm>
        </p:spPr>
        <p:txBody>
          <a:bodyPr>
            <a:normAutofit/>
          </a:bodyPr>
          <a:lstStyle>
            <a:lvl1pPr>
              <a:defRPr sz="24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194559"/>
            <a:ext cx="5334000" cy="4024125"/>
          </a:xfrm>
        </p:spPr>
        <p:txBody>
          <a:bodyPr>
            <a:normAutofit/>
          </a:bodyPr>
          <a:lstStyle>
            <a:lvl1pPr>
              <a:defRPr sz="24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621D0258-489B-5238-0A59-2C2EC0A5C907}"/>
              </a:ext>
            </a:extLst>
          </p:cNvPr>
          <p:cNvPicPr>
            <a:picLocks noChangeAspect="1"/>
          </p:cNvPicPr>
          <p:nvPr userDrawn="1"/>
        </p:nvPicPr>
        <p:blipFill>
          <a:blip r:embed="rId2" r:link="rId3"/>
          <a:stretch>
            <a:fillRect/>
          </a:stretch>
        </p:blipFill>
        <p:spPr>
          <a:xfrm>
            <a:off x="11644222" y="6400800"/>
            <a:ext cx="254048" cy="2621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10820400" cy="1295400"/>
          </a:xfrm>
        </p:spPr>
        <p:txBody>
          <a:bodyPr/>
          <a:lstStyle/>
          <a:p>
            <a:r>
              <a:rPr lang="en-US" dirty="0"/>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54C84D56-CAC1-ABA8-6718-378523C8C21B}"/>
              </a:ext>
            </a:extLst>
          </p:cNvPr>
          <p:cNvPicPr>
            <a:picLocks noChangeAspect="1"/>
          </p:cNvPicPr>
          <p:nvPr userDrawn="1"/>
        </p:nvPicPr>
        <p:blipFill>
          <a:blip r:embed="rId2" r:link="rId3"/>
          <a:stretch>
            <a:fillRect/>
          </a:stretch>
        </p:blipFill>
        <p:spPr>
          <a:xfrm>
            <a:off x="11644222" y="6400800"/>
            <a:ext cx="254048" cy="2621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8" name="Picture 7">
            <a:extLst>
              <a:ext uri="{FF2B5EF4-FFF2-40B4-BE49-F238E27FC236}">
                <a16:creationId xmlns:a16="http://schemas.microsoft.com/office/drawing/2014/main" id="{160AE1A1-11C7-227E-1A6D-9D4390889F28}"/>
              </a:ext>
            </a:extLst>
          </p:cNvPr>
          <p:cNvPicPr>
            <a:picLocks noChangeAspect="1"/>
          </p:cNvPicPr>
          <p:nvPr userDrawn="1"/>
        </p:nvPicPr>
        <p:blipFill>
          <a:blip r:embed="rId2" r:link="rId3"/>
          <a:stretch>
            <a:fillRect/>
          </a:stretch>
        </p:blipFill>
        <p:spPr>
          <a:xfrm>
            <a:off x="11644222" y="6400800"/>
            <a:ext cx="254048" cy="2621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7B60DC-EEED-2F78-F112-A9403533919F}"/>
              </a:ext>
            </a:extLst>
          </p:cNvPr>
          <p:cNvPicPr>
            <a:picLocks noChangeAspect="1"/>
          </p:cNvPicPr>
          <p:nvPr userDrawn="1"/>
        </p:nvPicPr>
        <p:blipFill>
          <a:blip r:embed="rId2" r:link="rId3"/>
          <a:stretch>
            <a:fillRect/>
          </a:stretch>
        </p:blipFill>
        <p:spPr>
          <a:xfrm>
            <a:off x="11644222" y="6400800"/>
            <a:ext cx="254048" cy="2621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0FBA8D95-7569-1A03-AB62-3C97B2DAA2BE}"/>
              </a:ext>
            </a:extLst>
          </p:cNvPr>
          <p:cNvPicPr>
            <a:picLocks noChangeAspect="1"/>
          </p:cNvPicPr>
          <p:nvPr userDrawn="1"/>
        </p:nvPicPr>
        <p:blipFill>
          <a:blip r:embed="rId2" r:link="rId3"/>
          <a:stretch>
            <a:fillRect/>
          </a:stretch>
        </p:blipFill>
        <p:spPr>
          <a:xfrm>
            <a:off x="11644222" y="6400800"/>
            <a:ext cx="254048" cy="2621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A7440B1-E3C4-B974-595B-1F3D501A864D}"/>
              </a:ext>
            </a:extLst>
          </p:cNvPr>
          <p:cNvPicPr>
            <a:picLocks noChangeAspect="1"/>
          </p:cNvPicPr>
          <p:nvPr userDrawn="1"/>
        </p:nvPicPr>
        <p:blipFill>
          <a:blip r:embed="rId2" r:link="rId3"/>
          <a:stretch>
            <a:fillRect/>
          </a:stretch>
        </p:blipFill>
        <p:spPr>
          <a:xfrm>
            <a:off x="11644222" y="6400800"/>
            <a:ext cx="254048" cy="2621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764373"/>
            <a:ext cx="10820400"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94783E28-CF08-1F97-88F4-0914559105FC}"/>
              </a:ext>
            </a:extLst>
          </p:cNvPr>
          <p:cNvSpPr txBox="1">
            <a:spLocks/>
          </p:cNvSpPr>
          <p:nvPr userDrawn="1"/>
        </p:nvSpPr>
        <p:spPr>
          <a:xfrm>
            <a:off x="10939346" y="6356350"/>
            <a:ext cx="566853"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6" r:id="rId3"/>
    <p:sldLayoutId id="2147483652" r:id="rId4"/>
    <p:sldLayoutId id="2147483653" r:id="rId5"/>
    <p:sldLayoutId id="2147483654" r:id="rId6"/>
    <p:sldLayoutId id="2147483655" r:id="rId7"/>
    <p:sldLayoutId id="2147483656" r:id="rId8"/>
    <p:sldLayoutId id="2147483657" r:id="rId9"/>
    <p:sldLayoutId id="2147483660" r:id="rId10"/>
    <p:sldLayoutId id="2147483667" r:id="rId11"/>
    <p:sldLayoutId id="2147483668" r:id="rId12"/>
  </p:sldLayoutIdLst>
  <p:hf hdr="0" ftr="0" dt="0"/>
  <p:txStyles>
    <p:titleStyle>
      <a:lvl1pPr algn="l" defTabSz="914400" rtl="0" eaLnBrk="1" latinLnBrk="0" hangingPunct="1">
        <a:lnSpc>
          <a:spcPct val="90000"/>
        </a:lnSpc>
        <a:spcBef>
          <a:spcPct val="0"/>
        </a:spcBef>
        <a:buNone/>
        <a:defRPr sz="3600" kern="1200" cap="none"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875BB-3BBD-C968-E271-FB861508CF43}"/>
              </a:ext>
            </a:extLst>
          </p:cNvPr>
          <p:cNvSpPr>
            <a:spLocks noGrp="1"/>
          </p:cNvSpPr>
          <p:nvPr>
            <p:ph type="ctrTitle"/>
          </p:nvPr>
        </p:nvSpPr>
        <p:spPr/>
        <p:txBody>
          <a:bodyPr anchor="ctr">
            <a:normAutofit fontScale="90000"/>
          </a:bodyPr>
          <a:lstStyle/>
          <a:p>
            <a:r>
              <a:rPr lang="en-US" altLang="zh-CN" sz="4400" cap="none" dirty="0"/>
              <a:t>Enumeration of Billions of Maximal Bicliques in Bipartite Graphs without Using GPUs</a:t>
            </a:r>
            <a:endParaRPr lang="en-US" sz="4400" cap="none"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A5DCEC00-5758-EA1A-A92E-ABCBA8AD7B83}"/>
              </a:ext>
            </a:extLst>
          </p:cNvPr>
          <p:cNvSpPr>
            <a:spLocks noGrp="1"/>
          </p:cNvSpPr>
          <p:nvPr>
            <p:ph type="subTitle" idx="1"/>
          </p:nvPr>
        </p:nvSpPr>
        <p:spPr/>
        <p:txBody>
          <a:bodyPr>
            <a:normAutofit/>
          </a:bodyPr>
          <a:lstStyle/>
          <a:p>
            <a:r>
              <a:rPr lang="en-US" sz="2200" b="1" u="sng" dirty="0"/>
              <a:t>Zhe Pan</a:t>
            </a:r>
            <a:r>
              <a:rPr lang="en-US" sz="2200" dirty="0"/>
              <a:t>, </a:t>
            </a:r>
            <a:r>
              <a:rPr lang="en-US" sz="2200" dirty="0" err="1"/>
              <a:t>Shuibing</a:t>
            </a:r>
            <a:r>
              <a:rPr lang="en-US" sz="2200" dirty="0"/>
              <a:t> He, Xu Li, </a:t>
            </a:r>
            <a:r>
              <a:rPr lang="en-US" sz="2200" dirty="0" err="1"/>
              <a:t>Xuechen</a:t>
            </a:r>
            <a:r>
              <a:rPr lang="en-US" sz="2200" dirty="0"/>
              <a:t> Zhang</a:t>
            </a:r>
            <a:r>
              <a:rPr lang="en-US" sz="2200" baseline="30000" dirty="0"/>
              <a:t>*</a:t>
            </a:r>
            <a:r>
              <a:rPr lang="en-US" sz="2200" dirty="0"/>
              <a:t>, </a:t>
            </a:r>
            <a:r>
              <a:rPr lang="en-US" sz="2200" dirty="0" err="1"/>
              <a:t>Yanlong</a:t>
            </a:r>
            <a:r>
              <a:rPr lang="en-US" sz="2200" dirty="0"/>
              <a:t> Yin, </a:t>
            </a:r>
          </a:p>
          <a:p>
            <a:r>
              <a:rPr lang="en-US" sz="2200" dirty="0"/>
              <a:t>Rui Wang, </a:t>
            </a:r>
            <a:r>
              <a:rPr lang="en-US" sz="2200" dirty="0" err="1"/>
              <a:t>Lidan</a:t>
            </a:r>
            <a:r>
              <a:rPr lang="en-US" sz="2200" dirty="0"/>
              <a:t> </a:t>
            </a:r>
            <a:r>
              <a:rPr lang="en-US" sz="2200" dirty="0" err="1"/>
              <a:t>Shou</a:t>
            </a:r>
            <a:r>
              <a:rPr lang="en-US" sz="2200" dirty="0"/>
              <a:t>, </a:t>
            </a:r>
            <a:r>
              <a:rPr lang="en-US" sz="2200" dirty="0" err="1"/>
              <a:t>Mingli</a:t>
            </a:r>
            <a:r>
              <a:rPr lang="en-US" sz="2200" dirty="0"/>
              <a:t> Song, Xian-He Sun</a:t>
            </a:r>
            <a:r>
              <a:rPr lang="en-US" sz="2200" baseline="30000" dirty="0"/>
              <a:t>#</a:t>
            </a:r>
            <a:r>
              <a:rPr lang="en-US" sz="2200" dirty="0"/>
              <a:t>, Gang Chen</a:t>
            </a:r>
          </a:p>
          <a:p>
            <a:pPr lvl="0" defTabSz="457200">
              <a:lnSpc>
                <a:spcPct val="100000"/>
              </a:lnSpc>
              <a:spcBef>
                <a:spcPts val="0"/>
              </a:spcBef>
            </a:pPr>
            <a:endParaRPr lang="en-US" altLang="zh-CN" sz="1800" dirty="0">
              <a:solidFill>
                <a:prstClr val="white">
                  <a:lumMod val="85000"/>
                </a:prstClr>
              </a:solidFill>
              <a:latin typeface="Arial Narrow" panose="020B0606020202030204" pitchFamily="34" charset="0"/>
              <a:cs typeface="+mn-cs"/>
            </a:endParaRPr>
          </a:p>
          <a:p>
            <a:pPr lvl="0" defTabSz="457200">
              <a:lnSpc>
                <a:spcPct val="100000"/>
              </a:lnSpc>
              <a:spcBef>
                <a:spcPts val="0"/>
              </a:spcBef>
            </a:pPr>
            <a:r>
              <a:rPr lang="en-US" altLang="zh-CN" dirty="0">
                <a:solidFill>
                  <a:prstClr val="white">
                    <a:lumMod val="85000"/>
                  </a:prstClr>
                </a:solidFill>
                <a:latin typeface="Arial Narrow" panose="020B0606020202030204" pitchFamily="34" charset="0"/>
                <a:cs typeface="+mn-cs"/>
              </a:rPr>
              <a:t>Zhejiang University, *Washington State University Vancouver,</a:t>
            </a:r>
            <a:r>
              <a:rPr lang="zh-CN" altLang="en-US" dirty="0">
                <a:solidFill>
                  <a:prstClr val="white">
                    <a:lumMod val="85000"/>
                  </a:prstClr>
                </a:solidFill>
                <a:latin typeface="Arial Narrow" panose="020B0606020202030204" pitchFamily="34" charset="0"/>
                <a:cs typeface="+mn-cs"/>
              </a:rPr>
              <a:t> </a:t>
            </a:r>
            <a:r>
              <a:rPr lang="en-US" altLang="zh-CN" baseline="30000" dirty="0">
                <a:solidFill>
                  <a:prstClr val="white">
                    <a:lumMod val="85000"/>
                  </a:prstClr>
                </a:solidFill>
                <a:latin typeface="Arial Narrow" panose="020B0606020202030204" pitchFamily="34" charset="0"/>
                <a:cs typeface="+mn-cs"/>
              </a:rPr>
              <a:t>#</a:t>
            </a:r>
            <a:r>
              <a:rPr lang="en-US" altLang="zh-CN" dirty="0">
                <a:solidFill>
                  <a:prstClr val="white">
                    <a:lumMod val="85000"/>
                  </a:prstClr>
                </a:solidFill>
                <a:latin typeface="Arial Narrow" panose="020B0606020202030204" pitchFamily="34" charset="0"/>
                <a:cs typeface="+mn-cs"/>
              </a:rPr>
              <a:t>Illinois Institute of Technology  </a:t>
            </a:r>
          </a:p>
          <a:p>
            <a:endParaRPr lang="en-US" sz="2200" dirty="0"/>
          </a:p>
        </p:txBody>
      </p:sp>
      <p:pic>
        <p:nvPicPr>
          <p:cNvPr id="18" name="图形 29">
            <a:extLst>
              <a:ext uri="{FF2B5EF4-FFF2-40B4-BE49-F238E27FC236}">
                <a16:creationId xmlns:a16="http://schemas.microsoft.com/office/drawing/2014/main" id="{5DA28094-6985-489F-BBC5-10DDDC6F0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171" y="5720164"/>
            <a:ext cx="2542650" cy="705189"/>
          </a:xfrm>
          <a:prstGeom prst="rect">
            <a:avLst/>
          </a:prstGeom>
        </p:spPr>
      </p:pic>
      <p:pic>
        <p:nvPicPr>
          <p:cNvPr id="22" name="图片 21">
            <a:extLst>
              <a:ext uri="{FF2B5EF4-FFF2-40B4-BE49-F238E27FC236}">
                <a16:creationId xmlns:a16="http://schemas.microsoft.com/office/drawing/2014/main" id="{8436F165-61C0-46CC-921B-81497936CC1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646714" y="5357638"/>
            <a:ext cx="2542650" cy="1430241"/>
          </a:xfrm>
          <a:prstGeom prst="rect">
            <a:avLst/>
          </a:prstGeom>
        </p:spPr>
      </p:pic>
      <p:pic>
        <p:nvPicPr>
          <p:cNvPr id="29" name="图片 28">
            <a:extLst>
              <a:ext uri="{FF2B5EF4-FFF2-40B4-BE49-F238E27FC236}">
                <a16:creationId xmlns:a16="http://schemas.microsoft.com/office/drawing/2014/main" id="{82EAB6A1-E81B-4B67-8704-8E164108DBD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699" b="92977" l="1159" r="98179">
                        <a14:foregroundMark x1="1738" y1="52174" x2="2152" y2="34448"/>
                        <a14:foregroundMark x1="2152" y1="34448" x2="5050" y2="20736"/>
                        <a14:foregroundMark x1="5050" y1="20736" x2="8692" y2="12040"/>
                        <a14:foregroundMark x1="8692" y1="12040" x2="13493" y2="10033"/>
                        <a14:foregroundMark x1="13493" y1="10033" x2="17467" y2="17726"/>
                        <a14:foregroundMark x1="17467" y1="17726" x2="21026" y2="32441"/>
                        <a14:foregroundMark x1="21026" y1="32441" x2="23096" y2="57860"/>
                        <a14:foregroundMark x1="23096" y1="57860" x2="20861" y2="73579"/>
                        <a14:foregroundMark x1="20861" y1="73579" x2="17798" y2="85284"/>
                        <a14:foregroundMark x1="17798" y1="85284" x2="13576" y2="89632"/>
                        <a14:foregroundMark x1="13576" y1="89632" x2="9189" y2="86288"/>
                        <a14:foregroundMark x1="9189" y1="86288" x2="5629" y2="75585"/>
                        <a14:foregroundMark x1="5629" y1="75585" x2="1159" y2="50836"/>
                        <a14:foregroundMark x1="1159" y1="50836" x2="1407" y2="47157"/>
                        <a14:foregroundMark x1="12417" y1="23077" x2="9106" y2="35452"/>
                        <a14:foregroundMark x1="9106" y1="35452" x2="7533" y2="58528"/>
                        <a14:foregroundMark x1="7533" y1="58528" x2="8113" y2="77592"/>
                        <a14:foregroundMark x1="8113" y1="77592" x2="11755" y2="93311"/>
                        <a14:foregroundMark x1="14404" y1="61873" x2="10430" y2="66555"/>
                        <a14:foregroundMark x1="10430" y1="66555" x2="9354" y2="65552"/>
                        <a14:foregroundMark x1="32864" y1="40134" x2="32864" y2="46823"/>
                        <a14:foregroundMark x1="32699" y1="36789" x2="32864" y2="62207"/>
                        <a14:foregroundMark x1="35844" y1="36455" x2="35762" y2="54181"/>
                        <a14:foregroundMark x1="37980" y1="61022" x2="38907" y2="63880"/>
                        <a14:foregroundMark x1="35762" y1="54181" x2="36304" y2="55853"/>
                        <a14:foregroundMark x1="39735" y1="63545" x2="38079" y2="63880"/>
                        <a14:foregroundMark x1="41805" y1="37793" x2="41805" y2="56856"/>
                        <a14:foregroundMark x1="43414" y1="60880" x2="45281" y2="65552"/>
                        <a14:foregroundMark x1="42402" y1="58350" x2="42701" y2="59097"/>
                        <a14:foregroundMark x1="41805" y1="56856" x2="42377" y2="58286"/>
                        <a14:foregroundMark x1="50691" y1="47492" x2="50725" y2="50886"/>
                        <a14:foregroundMark x1="50579" y1="36455" x2="50691" y2="47492"/>
                        <a14:foregroundMark x1="55978" y1="57860" x2="56162" y2="58514"/>
                        <a14:foregroundMark x1="54376" y1="52174" x2="54883" y2="53974"/>
                        <a14:foregroundMark x1="54187" y1="51505" x2="54376" y2="52174"/>
                        <a14:foregroundMark x1="53957" y1="50687" x2="54187" y2="51505"/>
                        <a14:foregroundMark x1="51738" y1="42809" x2="53501" y2="49069"/>
                        <a14:foregroundMark x1="64715" y1="45507" x2="65082" y2="45572"/>
                        <a14:foregroundMark x1="61507" y1="44940" x2="61839" y2="44999"/>
                        <a14:foregroundMark x1="57993" y1="44319" x2="58691" y2="44442"/>
                        <a14:foregroundMark x1="70242" y1="58153" x2="70695" y2="58194"/>
                        <a14:foregroundMark x1="90689" y1="40563" x2="91804" y2="40897"/>
                        <a14:foregroundMark x1="88140" y1="39799" x2="89073" y2="40078"/>
                        <a14:foregroundMark x1="87329" y1="39556" x2="88140" y2="39799"/>
                        <a14:foregroundMark x1="80594" y1="37537" x2="84317" y2="38653"/>
                        <a14:foregroundMark x1="76987" y1="36455" x2="80000" y2="37359"/>
                        <a14:foregroundMark x1="47185" y1="40803" x2="47103" y2="57860"/>
                        <a14:foregroundMark x1="47103" y1="57860" x2="47020" y2="58194"/>
                        <a14:foregroundMark x1="42219" y1="59532" x2="42219" y2="59532"/>
                        <a14:foregroundMark x1="42219" y1="59197" x2="42219" y2="62207"/>
                        <a14:foregroundMark x1="42219" y1="59197" x2="42219" y2="62207"/>
                        <a14:foregroundMark x1="42219" y1="57860" x2="42219" y2="59197"/>
                        <a14:foregroundMark x1="50745" y1="53846" x2="50331" y2="64883"/>
                        <a14:foregroundMark x1="64901" y1="47826" x2="64321" y2="65886"/>
                        <a14:foregroundMark x1="66887" y1="47826" x2="67550" y2="48829"/>
                        <a14:foregroundMark x1="66722" y1="45819" x2="67798" y2="50167"/>
                        <a14:foregroundMark x1="67384" y1="50167" x2="68212" y2="51171"/>
                        <a14:foregroundMark x1="66722" y1="47826" x2="66474" y2="45819"/>
                        <a14:foregroundMark x1="66556" y1="47826" x2="66556" y2="43144"/>
                        <a14:foregroundMark x1="66639" y1="46154" x2="66639" y2="46154"/>
                        <a14:foregroundMark x1="66474" y1="46154" x2="66474" y2="46154"/>
                        <a14:foregroundMark x1="66474" y1="46154" x2="66474" y2="46154"/>
                        <a14:foregroundMark x1="66474" y1="45819" x2="66474" y2="45819"/>
                        <a14:foregroundMark x1="66474" y1="45819" x2="66474" y2="45819"/>
                        <a14:foregroundMark x1="66474" y1="45819" x2="66474" y2="45819"/>
                        <a14:foregroundMark x1="66474" y1="45819" x2="66474" y2="45819"/>
                        <a14:foregroundMark x1="66474" y1="45819" x2="66474" y2="45819"/>
                        <a14:foregroundMark x1="66556" y1="45819" x2="66556" y2="45819"/>
                        <a14:foregroundMark x1="94371" y1="43813" x2="94371" y2="43813"/>
                        <a14:backgroundMark x1="34520" y1="35117" x2="34520" y2="35117"/>
                        <a14:backgroundMark x1="37086" y1="59532" x2="37086" y2="59532"/>
                        <a14:backgroundMark x1="34354" y1="41472" x2="34354" y2="41472"/>
                        <a14:backgroundMark x1="37003" y1="55853" x2="37003" y2="59532"/>
                        <a14:backgroundMark x1="36921" y1="59866" x2="37748" y2="59866"/>
                        <a14:backgroundMark x1="37831" y1="59866" x2="38162" y2="59866"/>
                        <a14:backgroundMark x1="42550" y1="57860" x2="42550" y2="57191"/>
                        <a14:backgroundMark x1="42591" y1="57860" x2="42550" y2="56187"/>
                        <a14:backgroundMark x1="48841" y1="36789" x2="49132" y2="58879"/>
                        <a14:backgroundMark x1="51490" y1="50502" x2="51573" y2="53177"/>
                        <a14:backgroundMark x1="53808" y1="48495" x2="54056" y2="50502"/>
                        <a14:backgroundMark x1="56291" y1="47826" x2="56291" y2="57860"/>
                        <a14:backgroundMark x1="56540" y1="59532" x2="56623" y2="70234"/>
                        <a14:backgroundMark x1="56126" y1="58528" x2="56209" y2="61873"/>
                        <a14:backgroundMark x1="56705" y1="40803" x2="56457" y2="47157"/>
                        <a14:backgroundMark x1="58775" y1="50167" x2="58775" y2="50167"/>
                        <a14:backgroundMark x1="60099" y1="50167" x2="60017" y2="50167"/>
                        <a14:backgroundMark x1="60099" y1="43813" x2="60099" y2="58194"/>
                        <a14:backgroundMark x1="63079" y1="40468" x2="63411" y2="48495"/>
                        <a14:backgroundMark x1="67989" y1="52325" x2="68377" y2="53846"/>
                        <a14:backgroundMark x1="66412" y1="46154" x2="66504" y2="46513"/>
                        <a14:backgroundMark x1="65728" y1="43478" x2="66412" y2="46154"/>
                        <a14:backgroundMark x1="67136" y1="56187" x2="68957" y2="56522"/>
                        <a14:backgroundMark x1="68709" y1="44482" x2="71026" y2="44147"/>
                        <a14:backgroundMark x1="68709" y1="43144" x2="69868" y2="43144"/>
                        <a14:backgroundMark x1="68543" y1="42140" x2="69371" y2="42140"/>
                        <a14:backgroundMark x1="68129" y1="44147" x2="69040" y2="41806"/>
                        <a14:backgroundMark x1="65894" y1="45151" x2="65894" y2="38127"/>
                        <a14:backgroundMark x1="66060" y1="56522" x2="66060" y2="67559"/>
                        <a14:backgroundMark x1="70199" y1="57860" x2="67798" y2="56856"/>
                        <a14:backgroundMark x1="78974" y1="47492" x2="78974" y2="62876"/>
                        <a14:backgroundMark x1="83609" y1="43144" x2="85596" y2="43144"/>
                        <a14:backgroundMark x1="83278" y1="57860" x2="85927" y2="56522"/>
                        <a14:backgroundMark x1="89404" y1="51171" x2="92219" y2="49164"/>
                        <a14:backgroundMark x1="96523" y1="42140" x2="96026" y2="23077"/>
                        <a14:backgroundMark x1="95695" y1="45151" x2="96937" y2="45151"/>
                        <a14:backgroundMark x1="95199" y1="41806" x2="97599" y2="41806"/>
                        <a14:backgroundMark x1="97599" y1="44816" x2="97599" y2="41806"/>
                        <a14:backgroundMark x1="95447" y1="44147" x2="95530" y2="41137"/>
                        <a14:backgroundMark x1="93212" y1="43813" x2="93212" y2="46823"/>
                        <a14:backgroundMark x1="93212" y1="40468" x2="93212" y2="43813"/>
                        <a14:backgroundMark x1="89818" y1="39799" x2="89818" y2="39799"/>
                        <a14:backgroundMark x1="89404" y1="39799" x2="90646" y2="40803"/>
                        <a14:backgroundMark x1="89156" y1="41137" x2="89156" y2="40468"/>
                        <a14:backgroundMark x1="86589" y1="41472" x2="86755" y2="36455"/>
                        <a14:backgroundMark x1="80298" y1="41137" x2="80298" y2="33779"/>
                        <a14:backgroundMark x1="80381" y1="40134" x2="80381" y2="35117"/>
                        <a14:backgroundMark x1="86258" y1="40468" x2="86258" y2="39799"/>
                        <a14:backgroundMark x1="87169" y1="38796" x2="86175" y2="40468"/>
                        <a14:backgroundMark x1="42550" y1="59197" x2="42550" y2="59197"/>
                        <a14:backgroundMark x1="42384" y1="58194" x2="42384" y2="58194"/>
                        <a14:backgroundMark x1="42798" y1="58863" x2="42798" y2="58863"/>
                        <a14:backgroundMark x1="54139" y1="51505" x2="54139" y2="51505"/>
                        <a14:backgroundMark x1="54139" y1="52174" x2="54139" y2="52174"/>
                        <a14:backgroundMark x1="51325" y1="47492" x2="51325" y2="47492"/>
                        <a14:backgroundMark x1="58692" y1="44482" x2="58692" y2="44482"/>
                        <a14:backgroundMark x1="58692" y1="44147" x2="58692" y2="44147"/>
                        <a14:backgroundMark x1="58692" y1="44147" x2="58609" y2="44147"/>
                        <a14:backgroundMark x1="56043" y1="57860" x2="56043" y2="57860"/>
                        <a14:backgroundMark x1="63162" y1="55853" x2="63162" y2="55853"/>
                        <a14:backgroundMark x1="65563" y1="42140" x2="65563" y2="42140"/>
                        <a14:backgroundMark x1="68377" y1="41137" x2="68377" y2="41137"/>
                        <a14:backgroundMark x1="67881" y1="41806" x2="68377" y2="40803"/>
                        <a14:backgroundMark x1="68543" y1="41472" x2="68543" y2="41472"/>
                        <a14:backgroundMark x1="68460" y1="41137" x2="68709" y2="41137"/>
                        <a14:backgroundMark x1="68709" y1="40803" x2="68295" y2="42475"/>
                        <a14:backgroundMark x1="88907" y1="41472" x2="89404" y2="41806"/>
                        <a14:backgroundMark x1="88907" y1="41137" x2="89156" y2="40134"/>
                        <a14:backgroundMark x1="89321" y1="40134" x2="88990" y2="40134"/>
                        <a14:backgroundMark x1="89156" y1="40468" x2="89321" y2="44482"/>
                        <a14:backgroundMark x1="89073" y1="39799" x2="89238" y2="39799"/>
                        <a14:backgroundMark x1="99752" y1="36789" x2="99917" y2="57860"/>
                        <a14:backgroundMark x1="96854" y1="40468" x2="96854" y2="40468"/>
                        <a14:backgroundMark x1="97351" y1="42140" x2="97351" y2="44147"/>
                        <a14:backgroundMark x1="95116" y1="41806" x2="95199" y2="44147"/>
                      </a14:backgroundRemoval>
                    </a14:imgEffect>
                  </a14:imgLayer>
                </a14:imgProps>
              </a:ext>
            </a:extLst>
          </a:blip>
          <a:stretch>
            <a:fillRect/>
          </a:stretch>
        </p:blipFill>
        <p:spPr>
          <a:xfrm>
            <a:off x="6357257" y="5672534"/>
            <a:ext cx="3233918" cy="800448"/>
          </a:xfrm>
          <a:prstGeom prst="rect">
            <a:avLst/>
          </a:prstGeom>
        </p:spPr>
      </p:pic>
    </p:spTree>
    <p:extLst>
      <p:ext uri="{BB962C8B-B14F-4D97-AF65-F5344CB8AC3E}">
        <p14:creationId xmlns:p14="http://schemas.microsoft.com/office/powerpoint/2010/main" val="2252517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2ED2A1D-6642-4B21-9639-05E0DAF7250C}"/>
              </a:ext>
            </a:extLst>
          </p:cNvPr>
          <p:cNvSpPr>
            <a:spLocks noGrp="1"/>
          </p:cNvSpPr>
          <p:nvPr>
            <p:ph type="title"/>
          </p:nvPr>
        </p:nvSpPr>
        <p:spPr/>
        <p:txBody>
          <a:bodyPr/>
          <a:lstStyle/>
          <a:p>
            <a:r>
              <a:rPr lang="en-US" altLang="zh-CN" dirty="0"/>
              <a:t>AdaMBE: Adaptive MBE Algorithm</a:t>
            </a:r>
            <a:endParaRPr lang="zh-CN" altLang="en-US" dirty="0"/>
          </a:p>
        </p:txBody>
      </p:sp>
      <p:sp>
        <p:nvSpPr>
          <p:cNvPr id="5" name="文本占位符 4">
            <a:extLst>
              <a:ext uri="{FF2B5EF4-FFF2-40B4-BE49-F238E27FC236}">
                <a16:creationId xmlns:a16="http://schemas.microsoft.com/office/drawing/2014/main" id="{C176C1EA-CC19-4FEC-9F6D-AC8FEEC5152D}"/>
              </a:ext>
            </a:extLst>
          </p:cNvPr>
          <p:cNvSpPr>
            <a:spLocks noGrp="1"/>
          </p:cNvSpPr>
          <p:nvPr>
            <p:ph type="body" sz="half" idx="2"/>
          </p:nvPr>
        </p:nvSpPr>
        <p:spPr/>
        <p:txBody>
          <a:bodyPr/>
          <a:lstStyle/>
          <a:p>
            <a:r>
              <a:rPr lang="en-US" altLang="zh-CN" dirty="0"/>
              <a:t> Redesign of key operations using local neighborhood information</a:t>
            </a:r>
          </a:p>
          <a:p>
            <a:r>
              <a:rPr lang="en-US" altLang="zh-CN" dirty="0"/>
              <a:t>Hybrid in-memory representation of computational subgraphs</a:t>
            </a:r>
          </a:p>
        </p:txBody>
      </p:sp>
      <p:cxnSp>
        <p:nvCxnSpPr>
          <p:cNvPr id="3" name="直接箭头连接符 2">
            <a:extLst>
              <a:ext uri="{FF2B5EF4-FFF2-40B4-BE49-F238E27FC236}">
                <a16:creationId xmlns:a16="http://schemas.microsoft.com/office/drawing/2014/main" id="{CB46805A-7386-18E2-0FCF-BAF982866627}"/>
              </a:ext>
            </a:extLst>
          </p:cNvPr>
          <p:cNvCxnSpPr>
            <a:cxnSpLocks/>
          </p:cNvCxnSpPr>
          <p:nvPr/>
        </p:nvCxnSpPr>
        <p:spPr>
          <a:xfrm>
            <a:off x="5891348" y="3971109"/>
            <a:ext cx="97535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03E633C0-C0B9-5D87-A72F-603230A309B0}"/>
              </a:ext>
            </a:extLst>
          </p:cNvPr>
          <p:cNvSpPr txBox="1"/>
          <p:nvPr/>
        </p:nvSpPr>
        <p:spPr>
          <a:xfrm>
            <a:off x="7010401" y="3786443"/>
            <a:ext cx="3270067" cy="369332"/>
          </a:xfrm>
          <a:prstGeom prst="rect">
            <a:avLst/>
          </a:prstGeom>
          <a:noFill/>
        </p:spPr>
        <p:txBody>
          <a:bodyPr wrap="square" rtlCol="0">
            <a:spAutoFit/>
          </a:bodyPr>
          <a:lstStyle/>
          <a:p>
            <a:r>
              <a:rPr lang="en-US" altLang="zh-CN" dirty="0">
                <a:ln w="3175">
                  <a:solidFill>
                    <a:srgbClr val="FF9B9B">
                      <a:alpha val="70000"/>
                    </a:srgbClr>
                  </a:solidFill>
                </a:ln>
                <a:solidFill>
                  <a:srgbClr val="FF0000"/>
                </a:solidFill>
                <a:latin typeface="Arial" panose="020B0604020202020204" pitchFamily="34" charset="0"/>
                <a:cs typeface="Arial" panose="020B0604020202020204" pitchFamily="34" charset="0"/>
              </a:rPr>
              <a:t>Unnecessary vertex accesses</a:t>
            </a:r>
            <a:endParaRPr lang="zh-CN" altLang="en-US" dirty="0">
              <a:ln w="3175">
                <a:solidFill>
                  <a:srgbClr val="FF9B9B">
                    <a:alpha val="70000"/>
                  </a:srgbClr>
                </a:solidFill>
              </a:ln>
              <a:solidFill>
                <a:srgbClr val="FF0000"/>
              </a:solidFill>
              <a:latin typeface="Arial" panose="020B0604020202020204" pitchFamily="34" charset="0"/>
              <a:cs typeface="Arial" panose="020B0604020202020204" pitchFamily="34" charset="0"/>
            </a:endParaRPr>
          </a:p>
        </p:txBody>
      </p:sp>
      <p:cxnSp>
        <p:nvCxnSpPr>
          <p:cNvPr id="8" name="直接箭头连接符 7">
            <a:extLst>
              <a:ext uri="{FF2B5EF4-FFF2-40B4-BE49-F238E27FC236}">
                <a16:creationId xmlns:a16="http://schemas.microsoft.com/office/drawing/2014/main" id="{F2819FA4-4D18-B35D-1640-727A66167A85}"/>
              </a:ext>
            </a:extLst>
          </p:cNvPr>
          <p:cNvCxnSpPr>
            <a:cxnSpLocks/>
          </p:cNvCxnSpPr>
          <p:nvPr/>
        </p:nvCxnSpPr>
        <p:spPr>
          <a:xfrm>
            <a:off x="5891348" y="5081452"/>
            <a:ext cx="97535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136E3CD3-D476-5D22-1579-D8DDBC06022E}"/>
              </a:ext>
            </a:extLst>
          </p:cNvPr>
          <p:cNvSpPr txBox="1"/>
          <p:nvPr/>
        </p:nvSpPr>
        <p:spPr>
          <a:xfrm>
            <a:off x="7010401" y="4896786"/>
            <a:ext cx="3270067" cy="369332"/>
          </a:xfrm>
          <a:prstGeom prst="rect">
            <a:avLst/>
          </a:prstGeom>
          <a:noFill/>
        </p:spPr>
        <p:txBody>
          <a:bodyPr wrap="square" rtlCol="0">
            <a:spAutoFit/>
          </a:bodyPr>
          <a:lstStyle/>
          <a:p>
            <a:r>
              <a:rPr lang="en-US" altLang="zh-CN" dirty="0">
                <a:ln w="3175">
                  <a:solidFill>
                    <a:schemeClr val="tx1">
                      <a:alpha val="40000"/>
                    </a:schemeClr>
                  </a:solidFill>
                </a:ln>
                <a:solidFill>
                  <a:srgbClr val="FF0000"/>
                </a:solidFill>
                <a:latin typeface="Arial" panose="020B0604020202020204" pitchFamily="34" charset="0"/>
                <a:cs typeface="Arial" panose="020B0604020202020204" pitchFamily="34" charset="0"/>
              </a:rPr>
              <a:t>Single</a:t>
            </a:r>
            <a:r>
              <a:rPr lang="en-US" altLang="zh-CN" dirty="0">
                <a:solidFill>
                  <a:srgbClr val="FF0000"/>
                </a:solidFill>
                <a:latin typeface="Arial" panose="020B0604020202020204" pitchFamily="34" charset="0"/>
                <a:cs typeface="Arial" panose="020B0604020202020204" pitchFamily="34" charset="0"/>
              </a:rPr>
              <a:t> </a:t>
            </a:r>
            <a:r>
              <a:rPr lang="en-US" altLang="zh-CN" dirty="0">
                <a:ln w="3175">
                  <a:solidFill>
                    <a:schemeClr val="tx1">
                      <a:alpha val="40000"/>
                    </a:schemeClr>
                  </a:solidFill>
                </a:ln>
                <a:solidFill>
                  <a:srgbClr val="FF0000"/>
                </a:solidFill>
                <a:latin typeface="Arial" panose="020B0604020202020204" pitchFamily="34" charset="0"/>
                <a:cs typeface="Arial" panose="020B0604020202020204" pitchFamily="34" charset="0"/>
              </a:rPr>
              <a:t>graph</a:t>
            </a:r>
            <a:r>
              <a:rPr lang="en-US" altLang="zh-CN" dirty="0">
                <a:solidFill>
                  <a:srgbClr val="FF0000"/>
                </a:solidFill>
                <a:latin typeface="Arial" panose="020B0604020202020204" pitchFamily="34" charset="0"/>
                <a:cs typeface="Arial" panose="020B0604020202020204" pitchFamily="34" charset="0"/>
              </a:rPr>
              <a:t> </a:t>
            </a:r>
            <a:r>
              <a:rPr lang="en-US" altLang="zh-CN" dirty="0">
                <a:ln w="3175">
                  <a:solidFill>
                    <a:schemeClr val="tx1">
                      <a:alpha val="40000"/>
                    </a:schemeClr>
                  </a:solidFill>
                </a:ln>
                <a:solidFill>
                  <a:srgbClr val="FF0000"/>
                </a:solidFill>
                <a:latin typeface="Arial" panose="020B0604020202020204" pitchFamily="34" charset="0"/>
                <a:cs typeface="Arial" panose="020B0604020202020204" pitchFamily="34" charset="0"/>
              </a:rPr>
              <a:t>representation</a:t>
            </a:r>
            <a:endParaRPr lang="zh-CN" altLang="en-US" dirty="0">
              <a:ln w="3175">
                <a:solidFill>
                  <a:schemeClr val="tx1">
                    <a:alpha val="40000"/>
                  </a:schemeClr>
                </a:solidFill>
              </a:ln>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95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7C9C1-F60E-FD09-ACA9-13C61B25B88A}"/>
            </a:ext>
          </a:extLst>
        </p:cNvPr>
        <p:cNvGrpSpPr/>
        <p:nvPr/>
      </p:nvGrpSpPr>
      <p:grpSpPr>
        <a:xfrm>
          <a:off x="0" y="0"/>
          <a:ext cx="0" cy="0"/>
          <a:chOff x="0" y="0"/>
          <a:chExt cx="0" cy="0"/>
        </a:xfrm>
      </p:grpSpPr>
      <p:sp>
        <p:nvSpPr>
          <p:cNvPr id="8" name="标题 7">
            <a:extLst>
              <a:ext uri="{FF2B5EF4-FFF2-40B4-BE49-F238E27FC236}">
                <a16:creationId xmlns:a16="http://schemas.microsoft.com/office/drawing/2014/main" id="{04AD3F6F-7497-2FBE-A908-88C56DF42109}"/>
              </a:ext>
            </a:extLst>
          </p:cNvPr>
          <p:cNvSpPr>
            <a:spLocks noGrp="1"/>
          </p:cNvSpPr>
          <p:nvPr>
            <p:ph type="title"/>
          </p:nvPr>
        </p:nvSpPr>
        <p:spPr/>
        <p:txBody>
          <a:bodyPr>
            <a:normAutofit/>
          </a:bodyPr>
          <a:lstStyle/>
          <a:p>
            <a:r>
              <a:rPr lang="en-US" altLang="zh-CN" dirty="0"/>
              <a:t>AdaMBE: Redesign of Key Operations Using Local Neighborhood Information</a:t>
            </a:r>
            <a:endParaRPr lang="zh-CN" altLang="en-US" dirty="0"/>
          </a:p>
        </p:txBody>
      </p:sp>
      <p:sp>
        <p:nvSpPr>
          <p:cNvPr id="396" name="内容占位符 395">
            <a:extLst>
              <a:ext uri="{FF2B5EF4-FFF2-40B4-BE49-F238E27FC236}">
                <a16:creationId xmlns:a16="http://schemas.microsoft.com/office/drawing/2014/main" id="{5BE8D482-F2A9-3F87-265A-8BF6F8A15DC5}"/>
              </a:ext>
            </a:extLst>
          </p:cNvPr>
          <p:cNvSpPr>
            <a:spLocks noGrp="1"/>
          </p:cNvSpPr>
          <p:nvPr>
            <p:ph sz="half" idx="1"/>
          </p:nvPr>
        </p:nvSpPr>
        <p:spPr>
          <a:xfrm>
            <a:off x="685799" y="2194559"/>
            <a:ext cx="3975557" cy="4024125"/>
          </a:xfrm>
        </p:spPr>
        <p:txBody>
          <a:bodyPr>
            <a:normAutofit lnSpcReduction="10000"/>
          </a:bodyPr>
          <a:lstStyle/>
          <a:p>
            <a:pPr>
              <a:buFont typeface="Wingdings" panose="05000000000000000000" pitchFamily="2" charset="2"/>
              <a:buChar char="Ø"/>
            </a:pPr>
            <a:r>
              <a:rPr lang="en-US" altLang="zh-CN" dirty="0"/>
              <a:t> </a:t>
            </a:r>
            <a:r>
              <a:rPr lang="en-US" altLang="zh-CN" dirty="0">
                <a:solidFill>
                  <a:srgbClr val="FFC000"/>
                </a:solidFill>
              </a:rPr>
              <a:t>Local neighbors</a:t>
            </a:r>
            <a:endParaRPr lang="en-US" altLang="zh-CN" dirty="0"/>
          </a:p>
          <a:p>
            <a:pPr lvl="1"/>
            <a:r>
              <a:rPr lang="en-US" altLang="zh-CN" dirty="0"/>
              <a:t>Neighbors of vertex v in the current CG.</a:t>
            </a:r>
          </a:p>
          <a:p>
            <a:pPr lvl="0">
              <a:buFont typeface="Wingdings" panose="05000000000000000000" pitchFamily="2" charset="2"/>
              <a:buChar char="Ø"/>
            </a:pPr>
            <a:r>
              <a:rPr lang="en-US" altLang="zh-CN" dirty="0"/>
              <a:t> Main idea</a:t>
            </a:r>
          </a:p>
          <a:p>
            <a:pPr lvl="1"/>
            <a:r>
              <a:rPr lang="en-US" altLang="zh-CN" dirty="0"/>
              <a:t>We use local neighbors to redesign key operations to reduce unnecessary </a:t>
            </a:r>
            <a:r>
              <a:rPr lang="en-US" altLang="zh-CN" dirty="0">
                <a:solidFill>
                  <a:srgbClr val="00C4FF"/>
                </a:solidFill>
              </a:rPr>
              <a:t>vertex</a:t>
            </a:r>
            <a:r>
              <a:rPr lang="en-US" altLang="zh-CN" dirty="0"/>
              <a:t> accesses, repetitive </a:t>
            </a:r>
            <a:r>
              <a:rPr lang="en-US" altLang="zh-CN" dirty="0">
                <a:solidFill>
                  <a:srgbClr val="00C4FF"/>
                </a:solidFill>
              </a:rPr>
              <a:t>set intersections</a:t>
            </a:r>
            <a:r>
              <a:rPr lang="en-US" altLang="zh-CN" dirty="0"/>
              <a:t>, and unproductive </a:t>
            </a:r>
            <a:r>
              <a:rPr lang="en-US" altLang="zh-CN" dirty="0">
                <a:solidFill>
                  <a:srgbClr val="00C4FF"/>
                </a:solidFill>
              </a:rPr>
              <a:t>tree nodes </a:t>
            </a:r>
            <a:r>
              <a:rPr lang="en-US" altLang="zh-CN" dirty="0"/>
              <a:t>at the same time.</a:t>
            </a:r>
          </a:p>
        </p:txBody>
      </p:sp>
      <p:pic>
        <p:nvPicPr>
          <p:cNvPr id="397" name="内容占位符 393">
            <a:extLst>
              <a:ext uri="{FF2B5EF4-FFF2-40B4-BE49-F238E27FC236}">
                <a16:creationId xmlns:a16="http://schemas.microsoft.com/office/drawing/2014/main" id="{550F8DB7-1F81-3BCB-716C-59629E9C3FD2}"/>
              </a:ext>
            </a:extLst>
          </p:cNvPr>
          <p:cNvPicPr>
            <a:picLocks noGrp="1" noChangeAspect="1"/>
          </p:cNvPicPr>
          <p:nvPr>
            <p:ph sz="half" idx="2"/>
          </p:nvPr>
        </p:nvPicPr>
        <p:blipFill>
          <a:blip r:embed="rId3"/>
          <a:stretch>
            <a:fillRect/>
          </a:stretch>
        </p:blipFill>
        <p:spPr>
          <a:xfrm>
            <a:off x="4661357" y="2194559"/>
            <a:ext cx="7415886" cy="4023044"/>
          </a:xfrm>
          <a:prstGeom prst="rect">
            <a:avLst/>
          </a:prstGeom>
        </p:spPr>
      </p:pic>
      <p:cxnSp>
        <p:nvCxnSpPr>
          <p:cNvPr id="4" name="直接箭头连接符 3">
            <a:extLst>
              <a:ext uri="{FF2B5EF4-FFF2-40B4-BE49-F238E27FC236}">
                <a16:creationId xmlns:a16="http://schemas.microsoft.com/office/drawing/2014/main" id="{F523C5E6-C1CC-34C6-B664-FC9F6FC50F5F}"/>
              </a:ext>
            </a:extLst>
          </p:cNvPr>
          <p:cNvCxnSpPr>
            <a:cxnSpLocks/>
          </p:cNvCxnSpPr>
          <p:nvPr/>
        </p:nvCxnSpPr>
        <p:spPr>
          <a:xfrm>
            <a:off x="6107248" y="1688610"/>
            <a:ext cx="99205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529364AD-A499-BA98-651F-1027ECC1FCAF}"/>
              </a:ext>
            </a:extLst>
          </p:cNvPr>
          <p:cNvSpPr txBox="1"/>
          <p:nvPr/>
        </p:nvSpPr>
        <p:spPr>
          <a:xfrm>
            <a:off x="7226301" y="1440444"/>
            <a:ext cx="4279899" cy="461665"/>
          </a:xfrm>
          <a:prstGeom prst="rect">
            <a:avLst/>
          </a:prstGeom>
          <a:noFill/>
        </p:spPr>
        <p:txBody>
          <a:bodyPr wrap="square" rtlCol="0">
            <a:spAutoFit/>
          </a:bodyPr>
          <a:lstStyle/>
          <a:p>
            <a:r>
              <a:rPr lang="en-US" altLang="zh-CN" sz="2400" dirty="0">
                <a:ln w="3175">
                  <a:solidFill>
                    <a:srgbClr val="FF9B9B">
                      <a:alpha val="70000"/>
                    </a:srgbClr>
                  </a:solidFill>
                </a:ln>
                <a:solidFill>
                  <a:srgbClr val="FF0000"/>
                </a:solidFill>
                <a:latin typeface="Arial" panose="020B0604020202020204" pitchFamily="34" charset="0"/>
                <a:cs typeface="Arial" panose="020B0604020202020204" pitchFamily="34" charset="0"/>
              </a:rPr>
              <a:t>Unnecessary vertex accesses</a:t>
            </a:r>
            <a:endParaRPr lang="zh-CN" altLang="en-US" sz="2400" dirty="0">
              <a:ln w="3175">
                <a:solidFill>
                  <a:srgbClr val="FF9B9B">
                    <a:alpha val="70000"/>
                  </a:srgbClr>
                </a:solidFill>
              </a:ln>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0329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内容占位符 393">
            <a:extLst>
              <a:ext uri="{FF2B5EF4-FFF2-40B4-BE49-F238E27FC236}">
                <a16:creationId xmlns:a16="http://schemas.microsoft.com/office/drawing/2014/main" id="{7D86444C-CFAA-C1A3-D823-269579BB0688}"/>
              </a:ext>
            </a:extLst>
          </p:cNvPr>
          <p:cNvPicPr>
            <a:picLocks noChangeAspect="1"/>
          </p:cNvPicPr>
          <p:nvPr/>
        </p:nvPicPr>
        <p:blipFill>
          <a:blip r:embed="rId3">
            <a:alphaModFix amt="70000"/>
          </a:blip>
          <a:stretch>
            <a:fillRect/>
          </a:stretch>
        </p:blipFill>
        <p:spPr>
          <a:xfrm>
            <a:off x="4661357" y="2194559"/>
            <a:ext cx="7415886" cy="4023044"/>
          </a:xfrm>
          <a:prstGeom prst="rect">
            <a:avLst/>
          </a:prstGeom>
        </p:spPr>
      </p:pic>
      <p:sp>
        <p:nvSpPr>
          <p:cNvPr id="8" name="标题 7">
            <a:extLst>
              <a:ext uri="{FF2B5EF4-FFF2-40B4-BE49-F238E27FC236}">
                <a16:creationId xmlns:a16="http://schemas.microsoft.com/office/drawing/2014/main" id="{3354D4E0-A612-424F-89EE-F7DBDD41ECBE}"/>
              </a:ext>
            </a:extLst>
          </p:cNvPr>
          <p:cNvSpPr>
            <a:spLocks noGrp="1"/>
          </p:cNvSpPr>
          <p:nvPr>
            <p:ph type="title"/>
          </p:nvPr>
        </p:nvSpPr>
        <p:spPr/>
        <p:txBody>
          <a:bodyPr>
            <a:normAutofit/>
          </a:bodyPr>
          <a:lstStyle/>
          <a:p>
            <a:r>
              <a:rPr lang="en-US" altLang="zh-CN" dirty="0"/>
              <a:t>AdaMBE: Redesign of Key Operations Using Local Neighborhood Information</a:t>
            </a:r>
            <a:endParaRPr lang="zh-CN" altLang="en-US" dirty="0"/>
          </a:p>
        </p:txBody>
      </p:sp>
      <p:sp>
        <p:nvSpPr>
          <p:cNvPr id="396" name="内容占位符 395">
            <a:extLst>
              <a:ext uri="{FF2B5EF4-FFF2-40B4-BE49-F238E27FC236}">
                <a16:creationId xmlns:a16="http://schemas.microsoft.com/office/drawing/2014/main" id="{1ECFD915-74BE-4F41-BD60-8C286E3033D1}"/>
              </a:ext>
            </a:extLst>
          </p:cNvPr>
          <p:cNvSpPr>
            <a:spLocks noGrp="1"/>
          </p:cNvSpPr>
          <p:nvPr>
            <p:ph sz="half" idx="1"/>
          </p:nvPr>
        </p:nvSpPr>
        <p:spPr>
          <a:xfrm>
            <a:off x="685799" y="2194559"/>
            <a:ext cx="3975557" cy="4024125"/>
          </a:xfrm>
        </p:spPr>
        <p:txBody>
          <a:bodyPr>
            <a:normAutofit lnSpcReduction="10000"/>
          </a:bodyPr>
          <a:lstStyle/>
          <a:p>
            <a:pPr>
              <a:buFont typeface="Wingdings" panose="05000000000000000000" pitchFamily="2" charset="2"/>
              <a:buChar char="Ø"/>
            </a:pPr>
            <a:r>
              <a:rPr lang="en-US" altLang="zh-CN" dirty="0"/>
              <a:t> </a:t>
            </a:r>
            <a:r>
              <a:rPr lang="en-US" altLang="zh-CN" dirty="0">
                <a:solidFill>
                  <a:srgbClr val="FFC000"/>
                </a:solidFill>
              </a:rPr>
              <a:t>Local neighbors</a:t>
            </a:r>
            <a:endParaRPr lang="en-US" altLang="zh-CN" dirty="0"/>
          </a:p>
          <a:p>
            <a:pPr lvl="1"/>
            <a:r>
              <a:rPr lang="en-US" altLang="zh-CN" dirty="0"/>
              <a:t>Neighbors of vertex v in the current CG.</a:t>
            </a:r>
          </a:p>
          <a:p>
            <a:pPr lvl="0">
              <a:buFont typeface="Wingdings" panose="05000000000000000000" pitchFamily="2" charset="2"/>
              <a:buChar char="Ø"/>
            </a:pPr>
            <a:r>
              <a:rPr lang="en-US" altLang="zh-CN" dirty="0"/>
              <a:t> Main idea</a:t>
            </a:r>
          </a:p>
          <a:p>
            <a:pPr lvl="1"/>
            <a:r>
              <a:rPr lang="en-US" altLang="zh-CN" dirty="0"/>
              <a:t>We use local neighbors to redesign key operations to reduce unnecessary </a:t>
            </a:r>
            <a:r>
              <a:rPr lang="en-US" altLang="zh-CN" dirty="0">
                <a:solidFill>
                  <a:srgbClr val="00C4FF"/>
                </a:solidFill>
              </a:rPr>
              <a:t>vertex</a:t>
            </a:r>
            <a:r>
              <a:rPr lang="en-US" altLang="zh-CN" dirty="0"/>
              <a:t> accesses, repetitive </a:t>
            </a:r>
            <a:r>
              <a:rPr lang="en-US" altLang="zh-CN" dirty="0">
                <a:solidFill>
                  <a:srgbClr val="00C4FF"/>
                </a:solidFill>
              </a:rPr>
              <a:t>set intersections</a:t>
            </a:r>
            <a:r>
              <a:rPr lang="en-US" altLang="zh-CN" dirty="0"/>
              <a:t>, and unproductive </a:t>
            </a:r>
            <a:r>
              <a:rPr lang="en-US" altLang="zh-CN" dirty="0">
                <a:solidFill>
                  <a:srgbClr val="00C4FF"/>
                </a:solidFill>
              </a:rPr>
              <a:t>tree nodes </a:t>
            </a:r>
            <a:r>
              <a:rPr lang="en-US" altLang="zh-CN" dirty="0"/>
              <a:t>at the same time.</a:t>
            </a:r>
          </a:p>
        </p:txBody>
      </p:sp>
      <p:pic>
        <p:nvPicPr>
          <p:cNvPr id="397" name="内容占位符 393">
            <a:extLst>
              <a:ext uri="{FF2B5EF4-FFF2-40B4-BE49-F238E27FC236}">
                <a16:creationId xmlns:a16="http://schemas.microsoft.com/office/drawing/2014/main" id="{B86846FC-A653-4174-95C1-3F8CF0FDADA2}"/>
              </a:ext>
            </a:extLst>
          </p:cNvPr>
          <p:cNvPicPr>
            <a:picLocks noGrp="1" noChangeAspect="1"/>
          </p:cNvPicPr>
          <p:nvPr>
            <p:ph sz="half" idx="2"/>
          </p:nvPr>
        </p:nvPicPr>
        <p:blipFill>
          <a:blip r:embed="rId3"/>
          <a:srcRect l="29004" r="26710" b="78029"/>
          <a:stretch/>
        </p:blipFill>
        <p:spPr>
          <a:xfrm>
            <a:off x="4747260" y="3093718"/>
            <a:ext cx="7329983" cy="1972806"/>
          </a:xfrm>
          <a:prstGeom prst="rect">
            <a:avLst/>
          </a:prstGeom>
          <a:ln w="76200">
            <a:solidFill>
              <a:schemeClr val="accent2"/>
            </a:solidFill>
          </a:ln>
        </p:spPr>
      </p:pic>
      <p:cxnSp>
        <p:nvCxnSpPr>
          <p:cNvPr id="4" name="直接箭头连接符 3">
            <a:extLst>
              <a:ext uri="{FF2B5EF4-FFF2-40B4-BE49-F238E27FC236}">
                <a16:creationId xmlns:a16="http://schemas.microsoft.com/office/drawing/2014/main" id="{96F92194-EEF2-1D5A-49C3-01F2F62C2E78}"/>
              </a:ext>
            </a:extLst>
          </p:cNvPr>
          <p:cNvCxnSpPr>
            <a:cxnSpLocks/>
          </p:cNvCxnSpPr>
          <p:nvPr/>
        </p:nvCxnSpPr>
        <p:spPr>
          <a:xfrm>
            <a:off x="6107248" y="1688610"/>
            <a:ext cx="99205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393CB59E-1E6B-7945-D656-CE1D32360F0F}"/>
              </a:ext>
            </a:extLst>
          </p:cNvPr>
          <p:cNvSpPr txBox="1"/>
          <p:nvPr/>
        </p:nvSpPr>
        <p:spPr>
          <a:xfrm>
            <a:off x="7226301" y="1440444"/>
            <a:ext cx="4279899" cy="461665"/>
          </a:xfrm>
          <a:prstGeom prst="rect">
            <a:avLst/>
          </a:prstGeom>
          <a:noFill/>
        </p:spPr>
        <p:txBody>
          <a:bodyPr wrap="square" rtlCol="0">
            <a:spAutoFit/>
          </a:bodyPr>
          <a:lstStyle/>
          <a:p>
            <a:r>
              <a:rPr lang="en-US" altLang="zh-CN" sz="2400" dirty="0">
                <a:ln w="3175">
                  <a:solidFill>
                    <a:srgbClr val="FF9B9B">
                      <a:alpha val="70000"/>
                    </a:srgbClr>
                  </a:solidFill>
                </a:ln>
                <a:solidFill>
                  <a:srgbClr val="FF0000"/>
                </a:solidFill>
                <a:latin typeface="Arial" panose="020B0604020202020204" pitchFamily="34" charset="0"/>
                <a:cs typeface="Arial" panose="020B0604020202020204" pitchFamily="34" charset="0"/>
              </a:rPr>
              <a:t>Unnecessary vertex accesses</a:t>
            </a:r>
            <a:endParaRPr lang="zh-CN" altLang="en-US" sz="2400" dirty="0">
              <a:ln w="3175">
                <a:solidFill>
                  <a:srgbClr val="FF9B9B">
                    <a:alpha val="70000"/>
                  </a:srgbClr>
                </a:solidFill>
              </a:ln>
              <a:solidFill>
                <a:srgbClr val="FF0000"/>
              </a:solidFill>
              <a:latin typeface="Arial" panose="020B0604020202020204" pitchFamily="34" charset="0"/>
              <a:cs typeface="Arial" panose="020B0604020202020204" pitchFamily="34" charset="0"/>
            </a:endParaRPr>
          </a:p>
        </p:txBody>
      </p:sp>
      <p:pic>
        <p:nvPicPr>
          <p:cNvPr id="12" name="内容占位符 393">
            <a:extLst>
              <a:ext uri="{FF2B5EF4-FFF2-40B4-BE49-F238E27FC236}">
                <a16:creationId xmlns:a16="http://schemas.microsoft.com/office/drawing/2014/main" id="{6353F494-B59F-5E6A-705A-43672D74E00A}"/>
              </a:ext>
            </a:extLst>
          </p:cNvPr>
          <p:cNvPicPr>
            <a:picLocks noChangeAspect="1"/>
          </p:cNvPicPr>
          <p:nvPr/>
        </p:nvPicPr>
        <p:blipFill>
          <a:blip r:embed="rId3"/>
          <a:srcRect l="29004" r="26710" b="78029"/>
          <a:stretch/>
        </p:blipFill>
        <p:spPr>
          <a:xfrm>
            <a:off x="4747260" y="3093718"/>
            <a:ext cx="7329983" cy="1972806"/>
          </a:xfrm>
          <a:prstGeom prst="rect">
            <a:avLst/>
          </a:prstGeom>
          <a:ln w="76200">
            <a:solidFill>
              <a:schemeClr val="accent2"/>
            </a:solidFill>
          </a:ln>
        </p:spPr>
      </p:pic>
      <p:pic>
        <p:nvPicPr>
          <p:cNvPr id="13" name="内容占位符 393">
            <a:extLst>
              <a:ext uri="{FF2B5EF4-FFF2-40B4-BE49-F238E27FC236}">
                <a16:creationId xmlns:a16="http://schemas.microsoft.com/office/drawing/2014/main" id="{7B30A8B7-B8D0-FC57-74A1-59FEC490F185}"/>
              </a:ext>
            </a:extLst>
          </p:cNvPr>
          <p:cNvPicPr>
            <a:picLocks noChangeAspect="1"/>
          </p:cNvPicPr>
          <p:nvPr/>
        </p:nvPicPr>
        <p:blipFill>
          <a:blip r:embed="rId3"/>
          <a:srcRect l="29004" r="26710" b="78029"/>
          <a:stretch/>
        </p:blipFill>
        <p:spPr>
          <a:xfrm>
            <a:off x="4747260" y="3093718"/>
            <a:ext cx="7329983" cy="1972806"/>
          </a:xfrm>
          <a:prstGeom prst="rect">
            <a:avLst/>
          </a:prstGeom>
          <a:ln w="76200">
            <a:solidFill>
              <a:schemeClr val="accent2"/>
            </a:solidFill>
          </a:ln>
        </p:spPr>
      </p:pic>
    </p:spTree>
    <p:extLst>
      <p:ext uri="{BB962C8B-B14F-4D97-AF65-F5344CB8AC3E}">
        <p14:creationId xmlns:p14="http://schemas.microsoft.com/office/powerpoint/2010/main" val="31248859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50D95-4039-7F69-7496-067BE7CD1B46}"/>
            </a:ext>
          </a:extLst>
        </p:cNvPr>
        <p:cNvGrpSpPr/>
        <p:nvPr/>
      </p:nvGrpSpPr>
      <p:grpSpPr>
        <a:xfrm>
          <a:off x="0" y="0"/>
          <a:ext cx="0" cy="0"/>
          <a:chOff x="0" y="0"/>
          <a:chExt cx="0" cy="0"/>
        </a:xfrm>
      </p:grpSpPr>
      <p:pic>
        <p:nvPicPr>
          <p:cNvPr id="6" name="内容占位符 393">
            <a:extLst>
              <a:ext uri="{FF2B5EF4-FFF2-40B4-BE49-F238E27FC236}">
                <a16:creationId xmlns:a16="http://schemas.microsoft.com/office/drawing/2014/main" id="{EE40B3C1-A960-E07D-6898-86B07C1ED522}"/>
              </a:ext>
            </a:extLst>
          </p:cNvPr>
          <p:cNvPicPr>
            <a:picLocks noChangeAspect="1"/>
          </p:cNvPicPr>
          <p:nvPr/>
        </p:nvPicPr>
        <p:blipFill>
          <a:blip r:embed="rId3">
            <a:alphaModFix amt="70000"/>
          </a:blip>
          <a:stretch>
            <a:fillRect/>
          </a:stretch>
        </p:blipFill>
        <p:spPr>
          <a:xfrm>
            <a:off x="4661357" y="2194559"/>
            <a:ext cx="7415886" cy="4023044"/>
          </a:xfrm>
          <a:prstGeom prst="rect">
            <a:avLst/>
          </a:prstGeom>
        </p:spPr>
      </p:pic>
      <p:sp>
        <p:nvSpPr>
          <p:cNvPr id="8" name="标题 7">
            <a:extLst>
              <a:ext uri="{FF2B5EF4-FFF2-40B4-BE49-F238E27FC236}">
                <a16:creationId xmlns:a16="http://schemas.microsoft.com/office/drawing/2014/main" id="{7D4A43B4-B4D2-8D1E-83DF-41F537939BE2}"/>
              </a:ext>
            </a:extLst>
          </p:cNvPr>
          <p:cNvSpPr>
            <a:spLocks noGrp="1"/>
          </p:cNvSpPr>
          <p:nvPr>
            <p:ph type="title"/>
          </p:nvPr>
        </p:nvSpPr>
        <p:spPr/>
        <p:txBody>
          <a:bodyPr>
            <a:normAutofit/>
          </a:bodyPr>
          <a:lstStyle/>
          <a:p>
            <a:r>
              <a:rPr lang="en-US" altLang="zh-CN" dirty="0"/>
              <a:t>AdaMBE: Redesign of Key Operations Using Local Neighborhood Information</a:t>
            </a:r>
            <a:endParaRPr lang="zh-CN" altLang="en-US" dirty="0"/>
          </a:p>
        </p:txBody>
      </p:sp>
      <p:sp>
        <p:nvSpPr>
          <p:cNvPr id="396" name="内容占位符 395">
            <a:extLst>
              <a:ext uri="{FF2B5EF4-FFF2-40B4-BE49-F238E27FC236}">
                <a16:creationId xmlns:a16="http://schemas.microsoft.com/office/drawing/2014/main" id="{77032B68-2610-F07D-F3AD-0926273BE905}"/>
              </a:ext>
            </a:extLst>
          </p:cNvPr>
          <p:cNvSpPr>
            <a:spLocks noGrp="1"/>
          </p:cNvSpPr>
          <p:nvPr>
            <p:ph sz="half" idx="1"/>
          </p:nvPr>
        </p:nvSpPr>
        <p:spPr>
          <a:xfrm>
            <a:off x="685799" y="2194559"/>
            <a:ext cx="3975557" cy="4024125"/>
          </a:xfrm>
        </p:spPr>
        <p:txBody>
          <a:bodyPr>
            <a:normAutofit lnSpcReduction="10000"/>
          </a:bodyPr>
          <a:lstStyle/>
          <a:p>
            <a:pPr>
              <a:buFont typeface="Wingdings" panose="05000000000000000000" pitchFamily="2" charset="2"/>
              <a:buChar char="Ø"/>
            </a:pPr>
            <a:r>
              <a:rPr lang="en-US" altLang="zh-CN" dirty="0"/>
              <a:t> </a:t>
            </a:r>
            <a:r>
              <a:rPr lang="en-US" altLang="zh-CN" dirty="0">
                <a:solidFill>
                  <a:srgbClr val="FFC000"/>
                </a:solidFill>
              </a:rPr>
              <a:t>Local neighbors</a:t>
            </a:r>
            <a:endParaRPr lang="en-US" altLang="zh-CN" dirty="0"/>
          </a:p>
          <a:p>
            <a:pPr lvl="1"/>
            <a:r>
              <a:rPr lang="en-US" altLang="zh-CN" dirty="0"/>
              <a:t>Neighbors of vertex v in the current CG.</a:t>
            </a:r>
          </a:p>
          <a:p>
            <a:pPr lvl="0">
              <a:buFont typeface="Wingdings" panose="05000000000000000000" pitchFamily="2" charset="2"/>
              <a:buChar char="Ø"/>
            </a:pPr>
            <a:r>
              <a:rPr lang="en-US" altLang="zh-CN" dirty="0"/>
              <a:t> Main idea</a:t>
            </a:r>
          </a:p>
          <a:p>
            <a:pPr lvl="1"/>
            <a:r>
              <a:rPr lang="en-US" altLang="zh-CN" dirty="0"/>
              <a:t>We use local neighbors to redesign key operations to reduce unnecessary </a:t>
            </a:r>
            <a:r>
              <a:rPr lang="en-US" altLang="zh-CN" dirty="0">
                <a:solidFill>
                  <a:srgbClr val="00C4FF"/>
                </a:solidFill>
              </a:rPr>
              <a:t>vertex</a:t>
            </a:r>
            <a:r>
              <a:rPr lang="en-US" altLang="zh-CN" dirty="0"/>
              <a:t> accesses, repetitive </a:t>
            </a:r>
            <a:r>
              <a:rPr lang="en-US" altLang="zh-CN" dirty="0">
                <a:solidFill>
                  <a:srgbClr val="00C4FF"/>
                </a:solidFill>
              </a:rPr>
              <a:t>set intersections</a:t>
            </a:r>
            <a:r>
              <a:rPr lang="en-US" altLang="zh-CN" dirty="0"/>
              <a:t>, and unproductive </a:t>
            </a:r>
            <a:r>
              <a:rPr lang="en-US" altLang="zh-CN" dirty="0">
                <a:solidFill>
                  <a:srgbClr val="00C4FF"/>
                </a:solidFill>
              </a:rPr>
              <a:t>tree nodes </a:t>
            </a:r>
            <a:r>
              <a:rPr lang="en-US" altLang="zh-CN" dirty="0"/>
              <a:t>at the same time.</a:t>
            </a:r>
          </a:p>
        </p:txBody>
      </p:sp>
      <p:pic>
        <p:nvPicPr>
          <p:cNvPr id="397" name="内容占位符 393">
            <a:extLst>
              <a:ext uri="{FF2B5EF4-FFF2-40B4-BE49-F238E27FC236}">
                <a16:creationId xmlns:a16="http://schemas.microsoft.com/office/drawing/2014/main" id="{9B63918B-BE24-F02C-B245-7DAF4115EB17}"/>
              </a:ext>
            </a:extLst>
          </p:cNvPr>
          <p:cNvPicPr>
            <a:picLocks noGrp="1" noChangeAspect="1"/>
          </p:cNvPicPr>
          <p:nvPr>
            <p:ph sz="half" idx="2"/>
          </p:nvPr>
        </p:nvPicPr>
        <p:blipFill>
          <a:blip r:embed="rId3"/>
          <a:srcRect l="1027" t="24528" r="60233" b="40904"/>
          <a:stretch/>
        </p:blipFill>
        <p:spPr>
          <a:xfrm>
            <a:off x="4753250" y="3440404"/>
            <a:ext cx="4771750" cy="2309749"/>
          </a:xfrm>
          <a:prstGeom prst="rect">
            <a:avLst/>
          </a:prstGeom>
          <a:ln w="76200">
            <a:solidFill>
              <a:schemeClr val="accent2"/>
            </a:solidFill>
          </a:ln>
        </p:spPr>
      </p:pic>
      <p:cxnSp>
        <p:nvCxnSpPr>
          <p:cNvPr id="4" name="直接箭头连接符 3">
            <a:extLst>
              <a:ext uri="{FF2B5EF4-FFF2-40B4-BE49-F238E27FC236}">
                <a16:creationId xmlns:a16="http://schemas.microsoft.com/office/drawing/2014/main" id="{893A9368-25D1-0415-B1B5-2ACCC28DA76F}"/>
              </a:ext>
            </a:extLst>
          </p:cNvPr>
          <p:cNvCxnSpPr>
            <a:cxnSpLocks/>
          </p:cNvCxnSpPr>
          <p:nvPr/>
        </p:nvCxnSpPr>
        <p:spPr>
          <a:xfrm>
            <a:off x="6107248" y="1688610"/>
            <a:ext cx="99205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125942D3-AEF3-5CE9-59D4-3A807ED0EBE6}"/>
              </a:ext>
            </a:extLst>
          </p:cNvPr>
          <p:cNvSpPr txBox="1"/>
          <p:nvPr/>
        </p:nvSpPr>
        <p:spPr>
          <a:xfrm>
            <a:off x="7226301" y="1440444"/>
            <a:ext cx="4279899" cy="461665"/>
          </a:xfrm>
          <a:prstGeom prst="rect">
            <a:avLst/>
          </a:prstGeom>
          <a:noFill/>
        </p:spPr>
        <p:txBody>
          <a:bodyPr wrap="square" rtlCol="0">
            <a:spAutoFit/>
          </a:bodyPr>
          <a:lstStyle/>
          <a:p>
            <a:r>
              <a:rPr lang="en-US" altLang="zh-CN" sz="2400" dirty="0">
                <a:ln w="3175">
                  <a:solidFill>
                    <a:srgbClr val="FF9B9B">
                      <a:alpha val="70000"/>
                    </a:srgbClr>
                  </a:solidFill>
                </a:ln>
                <a:solidFill>
                  <a:srgbClr val="FF0000"/>
                </a:solidFill>
                <a:latin typeface="Arial" panose="020B0604020202020204" pitchFamily="34" charset="0"/>
                <a:cs typeface="Arial" panose="020B0604020202020204" pitchFamily="34" charset="0"/>
              </a:rPr>
              <a:t>Unnecessary vertex accesses</a:t>
            </a:r>
            <a:endParaRPr lang="zh-CN" altLang="en-US" sz="2400" dirty="0">
              <a:ln w="3175">
                <a:solidFill>
                  <a:srgbClr val="FF9B9B">
                    <a:alpha val="70000"/>
                  </a:srgbClr>
                </a:solidFill>
              </a:ln>
              <a:solidFill>
                <a:srgbClr val="FF0000"/>
              </a:solidFill>
              <a:latin typeface="Arial" panose="020B0604020202020204" pitchFamily="34" charset="0"/>
              <a:cs typeface="Arial" panose="020B0604020202020204" pitchFamily="34" charset="0"/>
            </a:endParaRPr>
          </a:p>
        </p:txBody>
      </p:sp>
      <p:pic>
        <p:nvPicPr>
          <p:cNvPr id="2" name="内容占位符 393">
            <a:extLst>
              <a:ext uri="{FF2B5EF4-FFF2-40B4-BE49-F238E27FC236}">
                <a16:creationId xmlns:a16="http://schemas.microsoft.com/office/drawing/2014/main" id="{28072151-EE17-A39F-2BA7-5A4D75D492D9}"/>
              </a:ext>
            </a:extLst>
          </p:cNvPr>
          <p:cNvPicPr>
            <a:picLocks noChangeAspect="1"/>
          </p:cNvPicPr>
          <p:nvPr/>
        </p:nvPicPr>
        <p:blipFill>
          <a:blip r:embed="rId3"/>
          <a:srcRect l="79841" t="24528" b="25751"/>
          <a:stretch/>
        </p:blipFill>
        <p:spPr>
          <a:xfrm>
            <a:off x="9616893" y="2523973"/>
            <a:ext cx="2406037" cy="3219252"/>
          </a:xfrm>
          <a:prstGeom prst="rect">
            <a:avLst/>
          </a:prstGeom>
          <a:ln w="76200">
            <a:solidFill>
              <a:schemeClr val="accent2"/>
            </a:solidFill>
          </a:ln>
        </p:spPr>
      </p:pic>
      <p:pic>
        <p:nvPicPr>
          <p:cNvPr id="3" name="内容占位符 393">
            <a:extLst>
              <a:ext uri="{FF2B5EF4-FFF2-40B4-BE49-F238E27FC236}">
                <a16:creationId xmlns:a16="http://schemas.microsoft.com/office/drawing/2014/main" id="{268F2AEF-7E23-2458-72BE-64419DA7EC40}"/>
              </a:ext>
            </a:extLst>
          </p:cNvPr>
          <p:cNvPicPr>
            <a:picLocks noChangeAspect="1"/>
          </p:cNvPicPr>
          <p:nvPr/>
        </p:nvPicPr>
        <p:blipFill>
          <a:blip r:embed="rId3"/>
          <a:srcRect l="1450" t="1011" r="71535" b="87231"/>
          <a:stretch/>
        </p:blipFill>
        <p:spPr>
          <a:xfrm>
            <a:off x="4753249" y="2523973"/>
            <a:ext cx="3616194" cy="853905"/>
          </a:xfrm>
          <a:prstGeom prst="rect">
            <a:avLst/>
          </a:prstGeom>
          <a:ln w="76200">
            <a:solidFill>
              <a:schemeClr val="accent2"/>
            </a:solidFill>
          </a:ln>
        </p:spPr>
      </p:pic>
    </p:spTree>
    <p:extLst>
      <p:ext uri="{BB962C8B-B14F-4D97-AF65-F5344CB8AC3E}">
        <p14:creationId xmlns:p14="http://schemas.microsoft.com/office/powerpoint/2010/main" val="293333167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9DB0A5-F39E-4C3D-B49F-918928FDC9B6}"/>
              </a:ext>
            </a:extLst>
          </p:cNvPr>
          <p:cNvSpPr>
            <a:spLocks noGrp="1"/>
          </p:cNvSpPr>
          <p:nvPr>
            <p:ph type="title"/>
          </p:nvPr>
        </p:nvSpPr>
        <p:spPr/>
        <p:txBody>
          <a:bodyPr>
            <a:normAutofit/>
          </a:bodyPr>
          <a:lstStyle/>
          <a:p>
            <a:r>
              <a:rPr lang="en-US" altLang="zh-CN" dirty="0"/>
              <a:t>AdaMBE: Hybrid In-Memory Representation of Computational Subgraphs</a:t>
            </a:r>
            <a:endParaRPr lang="zh-CN" altLang="en-US" dirty="0"/>
          </a:p>
        </p:txBody>
      </p:sp>
      <p:sp>
        <p:nvSpPr>
          <p:cNvPr id="116" name="内容占位符 115">
            <a:extLst>
              <a:ext uri="{FF2B5EF4-FFF2-40B4-BE49-F238E27FC236}">
                <a16:creationId xmlns:a16="http://schemas.microsoft.com/office/drawing/2014/main" id="{E219D50C-6E6A-4EF8-B9A2-DD31417EFF72}"/>
              </a:ext>
            </a:extLst>
          </p:cNvPr>
          <p:cNvSpPr>
            <a:spLocks noGrp="1"/>
          </p:cNvSpPr>
          <p:nvPr>
            <p:ph sz="half" idx="1"/>
          </p:nvPr>
        </p:nvSpPr>
        <p:spPr>
          <a:xfrm>
            <a:off x="685801" y="2194559"/>
            <a:ext cx="3523342" cy="4024125"/>
          </a:xfrm>
        </p:spPr>
        <p:txBody>
          <a:bodyPr>
            <a:normAutofit/>
          </a:bodyPr>
          <a:lstStyle/>
          <a:p>
            <a:pPr>
              <a:buFont typeface="Wingdings" panose="05000000000000000000" pitchFamily="2" charset="2"/>
              <a:buChar char="Ø"/>
            </a:pPr>
            <a:r>
              <a:rPr lang="en-US" altLang="zh-CN" dirty="0"/>
              <a:t> Main idea</a:t>
            </a:r>
          </a:p>
          <a:p>
            <a:pPr lvl="1"/>
            <a:r>
              <a:rPr lang="en-US" altLang="zh-CN" dirty="0"/>
              <a:t>For </a:t>
            </a:r>
            <a:r>
              <a:rPr lang="en-US" altLang="zh-CN" dirty="0">
                <a:solidFill>
                  <a:schemeClr val="accent4"/>
                </a:solidFill>
              </a:rPr>
              <a:t>large</a:t>
            </a:r>
            <a:r>
              <a:rPr lang="en-US" altLang="zh-CN" dirty="0"/>
              <a:t> CGs, we use the </a:t>
            </a:r>
            <a:r>
              <a:rPr lang="en-US" altLang="zh-CN" dirty="0">
                <a:solidFill>
                  <a:srgbClr val="00C4FF"/>
                </a:solidFill>
              </a:rPr>
              <a:t>adjacency list </a:t>
            </a:r>
            <a:r>
              <a:rPr lang="en-US" altLang="zh-CN" dirty="0"/>
              <a:t>for its </a:t>
            </a:r>
            <a:r>
              <a:rPr lang="en-US" altLang="zh-CN" dirty="0">
                <a:solidFill>
                  <a:srgbClr val="00C4FF"/>
                </a:solidFill>
              </a:rPr>
              <a:t>memory</a:t>
            </a:r>
            <a:r>
              <a:rPr lang="en-US" altLang="zh-CN" dirty="0"/>
              <a:t> efficiency</a:t>
            </a:r>
          </a:p>
          <a:p>
            <a:pPr lvl="1"/>
            <a:r>
              <a:rPr lang="en-US" altLang="zh-CN" dirty="0"/>
              <a:t>For </a:t>
            </a:r>
            <a:r>
              <a:rPr lang="en-US" altLang="zh-CN" dirty="0">
                <a:solidFill>
                  <a:schemeClr val="accent4"/>
                </a:solidFill>
              </a:rPr>
              <a:t>small</a:t>
            </a:r>
            <a:r>
              <a:rPr lang="en-US" altLang="zh-CN" dirty="0"/>
              <a:t> CGs, we use the </a:t>
            </a:r>
            <a:r>
              <a:rPr lang="en-US" altLang="zh-CN" dirty="0">
                <a:solidFill>
                  <a:srgbClr val="00C4FF"/>
                </a:solidFill>
              </a:rPr>
              <a:t>bitmap</a:t>
            </a:r>
            <a:r>
              <a:rPr lang="en-US" altLang="zh-CN" dirty="0"/>
              <a:t> to boost </a:t>
            </a:r>
            <a:r>
              <a:rPr lang="en-US" altLang="zh-CN" dirty="0">
                <a:solidFill>
                  <a:srgbClr val="00C4FF"/>
                </a:solidFill>
              </a:rPr>
              <a:t>computational</a:t>
            </a:r>
            <a:r>
              <a:rPr lang="en-US" altLang="zh-CN" dirty="0"/>
              <a:t> efficiency.</a:t>
            </a:r>
            <a:endParaRPr lang="zh-CN" altLang="en-US" dirty="0"/>
          </a:p>
        </p:txBody>
      </p:sp>
      <p:pic>
        <p:nvPicPr>
          <p:cNvPr id="119" name="内容占位符 114">
            <a:extLst>
              <a:ext uri="{FF2B5EF4-FFF2-40B4-BE49-F238E27FC236}">
                <a16:creationId xmlns:a16="http://schemas.microsoft.com/office/drawing/2014/main" id="{A4C9E35A-67E8-4801-B883-174611FE73C0}"/>
              </a:ext>
            </a:extLst>
          </p:cNvPr>
          <p:cNvPicPr>
            <a:picLocks noGrp="1" noChangeAspect="1"/>
          </p:cNvPicPr>
          <p:nvPr>
            <p:ph sz="half" idx="2"/>
          </p:nvPr>
        </p:nvPicPr>
        <p:blipFill>
          <a:blip r:embed="rId3"/>
          <a:stretch>
            <a:fillRect/>
          </a:stretch>
        </p:blipFill>
        <p:spPr>
          <a:xfrm>
            <a:off x="4337765" y="2318535"/>
            <a:ext cx="7571634" cy="3775092"/>
          </a:xfrm>
          <a:prstGeom prst="rect">
            <a:avLst/>
          </a:prstGeom>
        </p:spPr>
      </p:pic>
      <p:cxnSp>
        <p:nvCxnSpPr>
          <p:cNvPr id="3" name="直接箭头连接符 2">
            <a:extLst>
              <a:ext uri="{FF2B5EF4-FFF2-40B4-BE49-F238E27FC236}">
                <a16:creationId xmlns:a16="http://schemas.microsoft.com/office/drawing/2014/main" id="{04A130AF-F423-095B-914C-048C0D3472E8}"/>
              </a:ext>
            </a:extLst>
          </p:cNvPr>
          <p:cNvCxnSpPr>
            <a:cxnSpLocks/>
          </p:cNvCxnSpPr>
          <p:nvPr/>
        </p:nvCxnSpPr>
        <p:spPr>
          <a:xfrm>
            <a:off x="6107248" y="1688610"/>
            <a:ext cx="99205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8B028D30-BC8B-A7A6-5DBC-9D4432B5043E}"/>
              </a:ext>
            </a:extLst>
          </p:cNvPr>
          <p:cNvSpPr txBox="1"/>
          <p:nvPr/>
        </p:nvSpPr>
        <p:spPr>
          <a:xfrm>
            <a:off x="7226301" y="1440444"/>
            <a:ext cx="4279899" cy="461665"/>
          </a:xfrm>
          <a:prstGeom prst="rect">
            <a:avLst/>
          </a:prstGeom>
          <a:noFill/>
        </p:spPr>
        <p:txBody>
          <a:bodyPr wrap="square" rtlCol="0">
            <a:spAutoFit/>
          </a:bodyPr>
          <a:lstStyle/>
          <a:p>
            <a:r>
              <a:rPr lang="en-US" altLang="zh-CN" sz="2400" dirty="0">
                <a:ln w="3175">
                  <a:solidFill>
                    <a:srgbClr val="FF9B9B">
                      <a:alpha val="70000"/>
                    </a:srgbClr>
                  </a:solidFill>
                </a:ln>
                <a:solidFill>
                  <a:srgbClr val="FF0000"/>
                </a:solidFill>
                <a:latin typeface="Arial" panose="020B0604020202020204" pitchFamily="34" charset="0"/>
                <a:cs typeface="Arial" panose="020B0604020202020204" pitchFamily="34" charset="0"/>
              </a:rPr>
              <a:t>Single graph representation</a:t>
            </a:r>
            <a:endParaRPr lang="zh-CN" altLang="en-US" sz="2400" dirty="0">
              <a:ln w="3175">
                <a:solidFill>
                  <a:srgbClr val="FF9B9B">
                    <a:alpha val="70000"/>
                  </a:srgbClr>
                </a:solidFill>
              </a:ln>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2ED2A1D-6642-4B21-9639-05E0DAF7250C}"/>
              </a:ext>
            </a:extLst>
          </p:cNvPr>
          <p:cNvSpPr>
            <a:spLocks noGrp="1"/>
          </p:cNvSpPr>
          <p:nvPr>
            <p:ph type="title"/>
          </p:nvPr>
        </p:nvSpPr>
        <p:spPr/>
        <p:txBody>
          <a:bodyPr/>
          <a:lstStyle/>
          <a:p>
            <a:r>
              <a:rPr lang="en-US" altLang="zh-CN" dirty="0"/>
              <a:t>Evaluation</a:t>
            </a:r>
            <a:endParaRPr lang="zh-CN" altLang="en-US" dirty="0"/>
          </a:p>
        </p:txBody>
      </p:sp>
      <p:sp>
        <p:nvSpPr>
          <p:cNvPr id="5" name="文本占位符 4">
            <a:extLst>
              <a:ext uri="{FF2B5EF4-FFF2-40B4-BE49-F238E27FC236}">
                <a16:creationId xmlns:a16="http://schemas.microsoft.com/office/drawing/2014/main" id="{C176C1EA-CC19-4FEC-9F6D-AC8FEEC5152D}"/>
              </a:ext>
            </a:extLst>
          </p:cNvPr>
          <p:cNvSpPr>
            <a:spLocks noGrp="1"/>
          </p:cNvSpPr>
          <p:nvPr>
            <p:ph type="body" sz="half" idx="2"/>
          </p:nvPr>
        </p:nvSpPr>
        <p:spPr/>
        <p:txBody>
          <a:bodyPr/>
          <a:lstStyle/>
          <a:p>
            <a:r>
              <a:rPr lang="en-US" altLang="zh-CN" dirty="0"/>
              <a:t> Overall evaluation</a:t>
            </a:r>
          </a:p>
          <a:p>
            <a:r>
              <a:rPr lang="en-US" altLang="zh-CN" dirty="0"/>
              <a:t> Breakdown analysis</a:t>
            </a:r>
          </a:p>
          <a:p>
            <a:r>
              <a:rPr lang="en-US" altLang="zh-CN" dirty="0"/>
              <a:t> Sensitivity analysis</a:t>
            </a:r>
          </a:p>
        </p:txBody>
      </p:sp>
    </p:spTree>
    <p:extLst>
      <p:ext uri="{BB962C8B-B14F-4D97-AF65-F5344CB8AC3E}">
        <p14:creationId xmlns:p14="http://schemas.microsoft.com/office/powerpoint/2010/main" val="2851164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88AD59B-F72D-78B3-1BFE-FA1EA9D5A1A7}"/>
              </a:ext>
            </a:extLst>
          </p:cNvPr>
          <p:cNvPicPr>
            <a:picLocks noChangeAspect="1"/>
          </p:cNvPicPr>
          <p:nvPr/>
        </p:nvPicPr>
        <p:blipFill>
          <a:blip r:embed="rId3"/>
          <a:stretch>
            <a:fillRect/>
          </a:stretch>
        </p:blipFill>
        <p:spPr>
          <a:xfrm>
            <a:off x="1756841" y="2362200"/>
            <a:ext cx="8678317" cy="3257550"/>
          </a:xfrm>
          <a:prstGeom prst="rect">
            <a:avLst/>
          </a:prstGeom>
        </p:spPr>
      </p:pic>
      <p:sp>
        <p:nvSpPr>
          <p:cNvPr id="6" name="标题 5">
            <a:extLst>
              <a:ext uri="{FF2B5EF4-FFF2-40B4-BE49-F238E27FC236}">
                <a16:creationId xmlns:a16="http://schemas.microsoft.com/office/drawing/2014/main" id="{E69DE69E-E0C2-369F-BE51-74C8BBFCB713}"/>
              </a:ext>
            </a:extLst>
          </p:cNvPr>
          <p:cNvSpPr>
            <a:spLocks noGrp="1"/>
          </p:cNvSpPr>
          <p:nvPr>
            <p:ph type="title"/>
          </p:nvPr>
        </p:nvSpPr>
        <p:spPr/>
        <p:txBody>
          <a:bodyPr/>
          <a:lstStyle/>
          <a:p>
            <a:r>
              <a:rPr lang="en-US" altLang="zh-CN" dirty="0"/>
              <a:t>Evaluation: Datasets</a:t>
            </a:r>
            <a:endParaRPr lang="zh-CN" altLang="en-US" dirty="0"/>
          </a:p>
        </p:txBody>
      </p:sp>
    </p:spTree>
    <p:extLst>
      <p:ext uri="{BB962C8B-B14F-4D97-AF65-F5344CB8AC3E}">
        <p14:creationId xmlns:p14="http://schemas.microsoft.com/office/powerpoint/2010/main" val="54086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D60467E-B9A5-429B-8E33-655C4A4821F7}"/>
              </a:ext>
            </a:extLst>
          </p:cNvPr>
          <p:cNvSpPr>
            <a:spLocks noGrp="1"/>
          </p:cNvSpPr>
          <p:nvPr>
            <p:ph type="title"/>
          </p:nvPr>
        </p:nvSpPr>
        <p:spPr/>
        <p:txBody>
          <a:bodyPr/>
          <a:lstStyle/>
          <a:p>
            <a:r>
              <a:rPr lang="en-US" altLang="zh-CN" dirty="0"/>
              <a:t>Evaluation: Overall Evaluation</a:t>
            </a:r>
            <a:endParaRPr lang="zh-CN" altLang="en-US" dirty="0"/>
          </a:p>
        </p:txBody>
      </p:sp>
      <p:pic>
        <p:nvPicPr>
          <p:cNvPr id="5" name="图片 4">
            <a:extLst>
              <a:ext uri="{FF2B5EF4-FFF2-40B4-BE49-F238E27FC236}">
                <a16:creationId xmlns:a16="http://schemas.microsoft.com/office/drawing/2014/main" id="{0FB8A95C-32C6-4040-B387-0EE7BED24201}"/>
              </a:ext>
            </a:extLst>
          </p:cNvPr>
          <p:cNvPicPr>
            <a:picLocks noChangeAspect="1"/>
          </p:cNvPicPr>
          <p:nvPr/>
        </p:nvPicPr>
        <p:blipFill>
          <a:blip r:embed="rId3"/>
          <a:stretch>
            <a:fillRect/>
          </a:stretch>
        </p:blipFill>
        <p:spPr>
          <a:xfrm>
            <a:off x="508454" y="1980000"/>
            <a:ext cx="11227180" cy="2001450"/>
          </a:xfrm>
          <a:prstGeom prst="rect">
            <a:avLst/>
          </a:prstGeom>
        </p:spPr>
      </p:pic>
      <p:sp>
        <p:nvSpPr>
          <p:cNvPr id="6" name="矩形: 圆角 5">
            <a:extLst>
              <a:ext uri="{FF2B5EF4-FFF2-40B4-BE49-F238E27FC236}">
                <a16:creationId xmlns:a16="http://schemas.microsoft.com/office/drawing/2014/main" id="{444CA446-1EF6-4123-8D0E-E245163C4F28}"/>
              </a:ext>
            </a:extLst>
          </p:cNvPr>
          <p:cNvSpPr/>
          <p:nvPr/>
        </p:nvSpPr>
        <p:spPr>
          <a:xfrm>
            <a:off x="841829" y="4190998"/>
            <a:ext cx="10508342" cy="1759227"/>
          </a:xfrm>
          <a:prstGeom prst="round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lstStyle/>
          <a:p>
            <a:pPr algn="ctr">
              <a:lnSpc>
                <a:spcPct val="90000"/>
              </a:lnSpc>
            </a:pPr>
            <a:r>
              <a:rPr lang="en-US" altLang="zh-CN" dirty="0">
                <a:solidFill>
                  <a:schemeClr val="tx1">
                    <a:lumMod val="75000"/>
                  </a:schemeClr>
                </a:solidFill>
                <a:latin typeface="Arial Narrow" panose="020B0606020202030204" pitchFamily="34" charset="0"/>
                <a:cs typeface="Arial" panose="020B0604020202020204" pitchFamily="34" charset="0"/>
              </a:rPr>
              <a:t>Running time evaluation on </a:t>
            </a:r>
            <a:r>
              <a:rPr lang="en-US" altLang="zh-CN" dirty="0">
                <a:solidFill>
                  <a:srgbClr val="FFC000"/>
                </a:solidFill>
                <a:latin typeface="Arial Narrow" panose="020B0606020202030204" pitchFamily="34" charset="0"/>
                <a:cs typeface="Arial" panose="020B0604020202020204" pitchFamily="34" charset="0"/>
              </a:rPr>
              <a:t>general datasets </a:t>
            </a:r>
            <a:r>
              <a:rPr lang="en-US" altLang="zh-CN" dirty="0">
                <a:solidFill>
                  <a:schemeClr val="tx1">
                    <a:lumMod val="75000"/>
                  </a:schemeClr>
                </a:solidFill>
                <a:latin typeface="Arial Narrow" panose="020B0606020202030204" pitchFamily="34" charset="0"/>
                <a:cs typeface="Arial" panose="020B0604020202020204" pitchFamily="34" charset="0"/>
              </a:rPr>
              <a:t>(log scale). Parallel MBE algorithms are indicated by diagonal lines.</a:t>
            </a:r>
          </a:p>
          <a:p>
            <a:pPr algn="ctr">
              <a:lnSpc>
                <a:spcPct val="90000"/>
              </a:lnSpc>
            </a:pPr>
            <a:endParaRPr lang="en-US" altLang="zh-CN" dirty="0">
              <a:solidFill>
                <a:schemeClr val="tx1"/>
              </a:solidFill>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altLang="zh-CN" dirty="0">
                <a:solidFill>
                  <a:schemeClr val="tx1"/>
                </a:solidFill>
                <a:latin typeface="Arial" panose="020B0604020202020204" pitchFamily="34" charset="0"/>
                <a:cs typeface="Arial" panose="020B0604020202020204" pitchFamily="34" charset="0"/>
              </a:rPr>
              <a:t>Our AdaMBE outperforms all other serial competitors by </a:t>
            </a:r>
            <a:r>
              <a:rPr lang="en-US" altLang="zh-CN" dirty="0">
                <a:solidFill>
                  <a:srgbClr val="FF0000"/>
                </a:solidFill>
                <a:latin typeface="Arial" panose="020B0604020202020204" pitchFamily="34" charset="0"/>
                <a:cs typeface="Arial" panose="020B0604020202020204" pitchFamily="34" charset="0"/>
              </a:rPr>
              <a:t>1.6x-49.7x</a:t>
            </a:r>
            <a:r>
              <a:rPr lang="en-US" altLang="zh-CN" dirty="0">
                <a:solidFill>
                  <a:schemeClr val="tx1"/>
                </a:solidFill>
                <a:latin typeface="Arial" panose="020B0604020202020204" pitchFamily="34" charset="0"/>
                <a:cs typeface="Arial" panose="020B0604020202020204" pitchFamily="34" charset="0"/>
              </a:rPr>
              <a:t> across all datasets. </a:t>
            </a:r>
          </a:p>
          <a:p>
            <a:pPr marL="285750" indent="-285750">
              <a:lnSpc>
                <a:spcPct val="90000"/>
              </a:lnSpc>
              <a:buFont typeface="Arial" panose="020B0604020202020204" pitchFamily="34" charset="0"/>
              <a:buChar char="•"/>
            </a:pPr>
            <a:r>
              <a:rPr lang="en-US" altLang="zh-CN" dirty="0">
                <a:solidFill>
                  <a:schemeClr val="tx1"/>
                </a:solidFill>
                <a:latin typeface="Arial" panose="020B0604020202020204" pitchFamily="34" charset="0"/>
                <a:cs typeface="Arial" panose="020B0604020202020204" pitchFamily="34" charset="0"/>
              </a:rPr>
              <a:t>Our parallel ParAdaMBE is </a:t>
            </a:r>
            <a:r>
              <a:rPr lang="en-US" altLang="zh-CN" dirty="0">
                <a:solidFill>
                  <a:srgbClr val="FF0000"/>
                </a:solidFill>
                <a:latin typeface="Arial" panose="020B0604020202020204" pitchFamily="34" charset="0"/>
                <a:cs typeface="Arial" panose="020B0604020202020204" pitchFamily="34" charset="0"/>
              </a:rPr>
              <a:t>1.3x-33.7x</a:t>
            </a:r>
            <a:r>
              <a:rPr lang="en-US" altLang="zh-CN" dirty="0">
                <a:solidFill>
                  <a:schemeClr val="tx1"/>
                </a:solidFill>
                <a:latin typeface="Arial" panose="020B0604020202020204" pitchFamily="34" charset="0"/>
                <a:cs typeface="Arial" panose="020B0604020202020204" pitchFamily="34" charset="0"/>
              </a:rPr>
              <a:t> faster than the CPU-based ParMBE on all datasets. </a:t>
            </a:r>
          </a:p>
          <a:p>
            <a:pPr marL="285750" indent="-285750">
              <a:lnSpc>
                <a:spcPct val="90000"/>
              </a:lnSpc>
              <a:buFont typeface="Arial" panose="020B0604020202020204" pitchFamily="34" charset="0"/>
              <a:buChar char="•"/>
            </a:pPr>
            <a:r>
              <a:rPr lang="en-US" altLang="zh-CN" dirty="0">
                <a:solidFill>
                  <a:schemeClr val="tx1"/>
                </a:solidFill>
                <a:latin typeface="Arial" panose="020B0604020202020204" pitchFamily="34" charset="0"/>
                <a:cs typeface="Arial" panose="020B0604020202020204" pitchFamily="34" charset="0"/>
              </a:rPr>
              <a:t>ParAdaMBE on a 96-core CPU is up to </a:t>
            </a:r>
            <a:r>
              <a:rPr lang="en-US" altLang="zh-CN" dirty="0">
                <a:solidFill>
                  <a:srgbClr val="FF0000"/>
                </a:solidFill>
                <a:latin typeface="Arial" panose="020B0604020202020204" pitchFamily="34" charset="0"/>
                <a:cs typeface="Arial" panose="020B0604020202020204" pitchFamily="34" charset="0"/>
              </a:rPr>
              <a:t>5.07x</a:t>
            </a:r>
            <a:r>
              <a:rPr lang="en-US" altLang="zh-CN" dirty="0">
                <a:solidFill>
                  <a:schemeClr val="tx1"/>
                </a:solidFill>
                <a:latin typeface="Arial" panose="020B0604020202020204" pitchFamily="34" charset="0"/>
                <a:cs typeface="Arial" panose="020B0604020202020204" pitchFamily="34" charset="0"/>
              </a:rPr>
              <a:t> faster than GMBE on an A100 GPU on time-consuming datasets like </a:t>
            </a:r>
            <a:r>
              <a:rPr lang="en-US" altLang="zh-CN" dirty="0" err="1">
                <a:solidFill>
                  <a:schemeClr val="tx1"/>
                </a:solidFill>
                <a:latin typeface="Arial" panose="020B0604020202020204" pitchFamily="34" charset="0"/>
                <a:cs typeface="Arial" panose="020B0604020202020204" pitchFamily="34" charset="0"/>
              </a:rPr>
              <a:t>StackOverflow</a:t>
            </a:r>
            <a:r>
              <a:rPr lang="en-US" altLang="zh-CN" dirty="0">
                <a:solidFill>
                  <a:schemeClr val="tx1"/>
                </a:solidFill>
                <a:latin typeface="Arial" panose="020B0604020202020204" pitchFamily="34" charset="0"/>
                <a:cs typeface="Arial" panose="020B0604020202020204" pitchFamily="34" charset="0"/>
              </a:rPr>
              <a:t>, </a:t>
            </a:r>
            <a:r>
              <a:rPr lang="en-US" altLang="zh-CN" dirty="0" err="1">
                <a:solidFill>
                  <a:schemeClr val="tx1"/>
                </a:solidFill>
                <a:latin typeface="Arial" panose="020B0604020202020204" pitchFamily="34" charset="0"/>
                <a:cs typeface="Arial" panose="020B0604020202020204" pitchFamily="34" charset="0"/>
              </a:rPr>
              <a:t>BookCrossing</a:t>
            </a:r>
            <a:r>
              <a:rPr lang="en-US" altLang="zh-CN" dirty="0">
                <a:solidFill>
                  <a:schemeClr val="tx1"/>
                </a:solidFill>
                <a:latin typeface="Arial" panose="020B0604020202020204" pitchFamily="34" charset="0"/>
                <a:cs typeface="Arial" panose="020B0604020202020204" pitchFamily="34" charset="0"/>
              </a:rPr>
              <a:t>, and GitHub.</a:t>
            </a:r>
            <a:endParaRPr lang="zh-CN"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37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D60467E-B9A5-429B-8E33-655C4A4821F7}"/>
              </a:ext>
            </a:extLst>
          </p:cNvPr>
          <p:cNvSpPr>
            <a:spLocks noGrp="1"/>
          </p:cNvSpPr>
          <p:nvPr>
            <p:ph type="title"/>
          </p:nvPr>
        </p:nvSpPr>
        <p:spPr/>
        <p:txBody>
          <a:bodyPr/>
          <a:lstStyle/>
          <a:p>
            <a:r>
              <a:rPr lang="en-US" altLang="zh-CN" dirty="0"/>
              <a:t>Evaluation: Overall Evaluation</a:t>
            </a:r>
            <a:endParaRPr lang="zh-CN" altLang="en-US" dirty="0"/>
          </a:p>
        </p:txBody>
      </p:sp>
      <p:sp>
        <p:nvSpPr>
          <p:cNvPr id="6" name="矩形: 圆角 5">
            <a:extLst>
              <a:ext uri="{FF2B5EF4-FFF2-40B4-BE49-F238E27FC236}">
                <a16:creationId xmlns:a16="http://schemas.microsoft.com/office/drawing/2014/main" id="{444CA446-1EF6-4123-8D0E-E245163C4F28}"/>
              </a:ext>
            </a:extLst>
          </p:cNvPr>
          <p:cNvSpPr/>
          <p:nvPr/>
        </p:nvSpPr>
        <p:spPr>
          <a:xfrm>
            <a:off x="841829" y="4190998"/>
            <a:ext cx="10508342" cy="1759227"/>
          </a:xfrm>
          <a:prstGeom prst="round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lstStyle/>
          <a:p>
            <a:pPr algn="ctr">
              <a:lnSpc>
                <a:spcPct val="90000"/>
              </a:lnSpc>
            </a:pPr>
            <a:r>
              <a:rPr lang="en-US" altLang="zh-CN" dirty="0">
                <a:solidFill>
                  <a:schemeClr val="tx1">
                    <a:lumMod val="75000"/>
                  </a:schemeClr>
                </a:solidFill>
                <a:latin typeface="Arial Narrow" panose="020B0606020202030204" pitchFamily="34" charset="0"/>
                <a:cs typeface="Arial" panose="020B0604020202020204" pitchFamily="34" charset="0"/>
              </a:rPr>
              <a:t>Overall evaluation on two </a:t>
            </a:r>
            <a:r>
              <a:rPr lang="en-US" altLang="zh-CN" dirty="0">
                <a:solidFill>
                  <a:srgbClr val="FFC000"/>
                </a:solidFill>
                <a:latin typeface="Arial Narrow" panose="020B0606020202030204" pitchFamily="34" charset="0"/>
                <a:cs typeface="Arial" panose="020B0604020202020204" pitchFamily="34" charset="0"/>
              </a:rPr>
              <a:t>large datasets</a:t>
            </a:r>
            <a:r>
              <a:rPr lang="en-US" altLang="zh-CN" dirty="0">
                <a:solidFill>
                  <a:schemeClr val="tx1">
                    <a:lumMod val="75000"/>
                  </a:schemeClr>
                </a:solidFill>
                <a:latin typeface="Arial Narrow" panose="020B0606020202030204" pitchFamily="34" charset="0"/>
                <a:cs typeface="Arial" panose="020B0604020202020204" pitchFamily="34" charset="0"/>
              </a:rPr>
              <a:t>.</a:t>
            </a:r>
          </a:p>
          <a:p>
            <a:pPr algn="ctr">
              <a:lnSpc>
                <a:spcPct val="90000"/>
              </a:lnSpc>
            </a:pPr>
            <a:endParaRPr lang="en-US" altLang="zh-CN" dirty="0">
              <a:solidFill>
                <a:schemeClr val="tx1"/>
              </a:solidFill>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altLang="zh-CN" dirty="0">
                <a:solidFill>
                  <a:schemeClr val="tx1"/>
                </a:solidFill>
                <a:latin typeface="Arial" panose="020B0604020202020204" pitchFamily="34" charset="0"/>
                <a:cs typeface="Arial" panose="020B0604020202020204" pitchFamily="34" charset="0"/>
              </a:rPr>
              <a:t>On the </a:t>
            </a:r>
            <a:r>
              <a:rPr lang="en-US" altLang="zh-CN" dirty="0" err="1">
                <a:solidFill>
                  <a:schemeClr val="tx1"/>
                </a:solidFill>
                <a:latin typeface="Arial" panose="020B0604020202020204" pitchFamily="34" charset="0"/>
                <a:cs typeface="Arial" panose="020B0604020202020204" pitchFamily="34" charset="0"/>
              </a:rPr>
              <a:t>CebWiki</a:t>
            </a:r>
            <a:r>
              <a:rPr lang="en-US" altLang="zh-CN" dirty="0">
                <a:solidFill>
                  <a:schemeClr val="tx1"/>
                </a:solidFill>
                <a:latin typeface="Arial" panose="020B0604020202020204" pitchFamily="34" charset="0"/>
                <a:cs typeface="Arial" panose="020B0604020202020204" pitchFamily="34" charset="0"/>
              </a:rPr>
              <a:t> dataset, AdaMBE and ParMBE complete in </a:t>
            </a:r>
            <a:r>
              <a:rPr lang="en-US" altLang="zh-CN" dirty="0">
                <a:solidFill>
                  <a:srgbClr val="FFC000"/>
                </a:solidFill>
                <a:latin typeface="Arial" panose="020B0604020202020204" pitchFamily="34" charset="0"/>
                <a:cs typeface="Arial" panose="020B0604020202020204" pitchFamily="34" charset="0"/>
              </a:rPr>
              <a:t>572 and 79 seconds</a:t>
            </a:r>
            <a:r>
              <a:rPr lang="en-US" altLang="zh-CN" dirty="0">
                <a:solidFill>
                  <a:schemeClr val="tx1"/>
                </a:solidFill>
                <a:latin typeface="Arial" panose="020B0604020202020204" pitchFamily="34" charset="0"/>
                <a:cs typeface="Arial" panose="020B0604020202020204" pitchFamily="34" charset="0"/>
              </a:rPr>
              <a:t>, respectively, while all other competitors </a:t>
            </a:r>
            <a:r>
              <a:rPr lang="en-US" altLang="zh-CN" dirty="0">
                <a:solidFill>
                  <a:srgbClr val="FFC000"/>
                </a:solidFill>
                <a:latin typeface="Arial" panose="020B0604020202020204" pitchFamily="34" charset="0"/>
                <a:cs typeface="Arial" panose="020B0604020202020204" pitchFamily="34" charset="0"/>
              </a:rPr>
              <a:t>take several hours</a:t>
            </a:r>
            <a:r>
              <a:rPr lang="en-US" altLang="zh-CN" dirty="0">
                <a:solidFill>
                  <a:schemeClr val="tx1"/>
                </a:solidFill>
                <a:latin typeface="Arial" panose="020B0604020202020204" pitchFamily="34" charset="0"/>
                <a:cs typeface="Arial" panose="020B0604020202020204" pitchFamily="34" charset="0"/>
              </a:rPr>
              <a:t>. </a:t>
            </a:r>
          </a:p>
          <a:p>
            <a:pPr marL="285750" indent="-285750">
              <a:lnSpc>
                <a:spcPct val="90000"/>
              </a:lnSpc>
              <a:buFont typeface="Arial" panose="020B0604020202020204" pitchFamily="34" charset="0"/>
              <a:buChar char="•"/>
            </a:pPr>
            <a:r>
              <a:rPr lang="en-US" altLang="zh-CN" dirty="0">
                <a:solidFill>
                  <a:schemeClr val="tx1"/>
                </a:solidFill>
                <a:latin typeface="Arial" panose="020B0604020202020204" pitchFamily="34" charset="0"/>
                <a:cs typeface="Arial" panose="020B0604020202020204" pitchFamily="34" charset="0"/>
              </a:rPr>
              <a:t>On the </a:t>
            </a:r>
            <a:r>
              <a:rPr lang="en-US" altLang="zh-CN" dirty="0" err="1">
                <a:solidFill>
                  <a:schemeClr val="tx1"/>
                </a:solidFill>
                <a:latin typeface="Arial" panose="020B0604020202020204" pitchFamily="34" charset="0"/>
                <a:cs typeface="Arial" panose="020B0604020202020204" pitchFamily="34" charset="0"/>
              </a:rPr>
              <a:t>TVTropes</a:t>
            </a:r>
            <a:r>
              <a:rPr lang="en-US" altLang="zh-CN" dirty="0">
                <a:solidFill>
                  <a:schemeClr val="tx1"/>
                </a:solidFill>
                <a:latin typeface="Arial" panose="020B0604020202020204" pitchFamily="34" charset="0"/>
                <a:cs typeface="Arial" panose="020B0604020202020204" pitchFamily="34" charset="0"/>
              </a:rPr>
              <a:t> dataset, only AdaMBE and ParMBE can enumerate </a:t>
            </a:r>
            <a:r>
              <a:rPr lang="en-US" altLang="zh-CN" dirty="0">
                <a:solidFill>
                  <a:srgbClr val="FF0000"/>
                </a:solidFill>
                <a:latin typeface="Arial" panose="020B0604020202020204" pitchFamily="34" charset="0"/>
                <a:cs typeface="Arial" panose="020B0604020202020204" pitchFamily="34" charset="0"/>
              </a:rPr>
              <a:t>all 19.6 billion</a:t>
            </a:r>
            <a:r>
              <a:rPr lang="en-US" altLang="zh-CN" dirty="0">
                <a:solidFill>
                  <a:schemeClr val="tx1"/>
                </a:solidFill>
                <a:latin typeface="Arial" panose="020B0604020202020204" pitchFamily="34" charset="0"/>
                <a:cs typeface="Arial" panose="020B0604020202020204" pitchFamily="34" charset="0"/>
              </a:rPr>
              <a:t> maximal bicliques within 48 hours.</a:t>
            </a:r>
            <a:endParaRPr lang="zh-CN" altLang="en-US" dirty="0">
              <a:solidFill>
                <a:schemeClr val="tx1"/>
              </a:solidFill>
              <a:latin typeface="Arial" panose="020B0604020202020204" pitchFamily="34" charset="0"/>
              <a:cs typeface="Arial" panose="020B0604020202020204" pitchFamily="34" charset="0"/>
            </a:endParaRPr>
          </a:p>
        </p:txBody>
      </p:sp>
      <p:pic>
        <p:nvPicPr>
          <p:cNvPr id="2" name="图片 1">
            <a:extLst>
              <a:ext uri="{FF2B5EF4-FFF2-40B4-BE49-F238E27FC236}">
                <a16:creationId xmlns:a16="http://schemas.microsoft.com/office/drawing/2014/main" id="{83D7F2D9-B12B-43CA-ABF6-54C225B0FB72}"/>
              </a:ext>
            </a:extLst>
          </p:cNvPr>
          <p:cNvPicPr>
            <a:picLocks noChangeAspect="1"/>
          </p:cNvPicPr>
          <p:nvPr/>
        </p:nvPicPr>
        <p:blipFill>
          <a:blip r:embed="rId3"/>
          <a:stretch>
            <a:fillRect/>
          </a:stretch>
        </p:blipFill>
        <p:spPr>
          <a:xfrm>
            <a:off x="862669" y="1980000"/>
            <a:ext cx="5112783" cy="2005013"/>
          </a:xfrm>
          <a:prstGeom prst="rect">
            <a:avLst/>
          </a:prstGeom>
        </p:spPr>
      </p:pic>
      <p:pic>
        <p:nvPicPr>
          <p:cNvPr id="3" name="图片 2">
            <a:extLst>
              <a:ext uri="{FF2B5EF4-FFF2-40B4-BE49-F238E27FC236}">
                <a16:creationId xmlns:a16="http://schemas.microsoft.com/office/drawing/2014/main" id="{540D6F89-40C8-4BE2-87A2-A8A8A5B79747}"/>
              </a:ext>
            </a:extLst>
          </p:cNvPr>
          <p:cNvPicPr>
            <a:picLocks noChangeAspect="1"/>
          </p:cNvPicPr>
          <p:nvPr/>
        </p:nvPicPr>
        <p:blipFill>
          <a:blip r:embed="rId4"/>
          <a:stretch>
            <a:fillRect/>
          </a:stretch>
        </p:blipFill>
        <p:spPr>
          <a:xfrm>
            <a:off x="6152321" y="1980000"/>
            <a:ext cx="5089134" cy="2005012"/>
          </a:xfrm>
          <a:prstGeom prst="rect">
            <a:avLst/>
          </a:prstGeom>
        </p:spPr>
      </p:pic>
    </p:spTree>
    <p:extLst>
      <p:ext uri="{BB962C8B-B14F-4D97-AF65-F5344CB8AC3E}">
        <p14:creationId xmlns:p14="http://schemas.microsoft.com/office/powerpoint/2010/main" val="355181681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FD19AD0-5985-4A25-B90C-1E888503D066}"/>
              </a:ext>
            </a:extLst>
          </p:cNvPr>
          <p:cNvSpPr>
            <a:spLocks noGrp="1"/>
          </p:cNvSpPr>
          <p:nvPr>
            <p:ph type="title"/>
          </p:nvPr>
        </p:nvSpPr>
        <p:spPr/>
        <p:txBody>
          <a:bodyPr/>
          <a:lstStyle/>
          <a:p>
            <a:r>
              <a:rPr lang="en-US" altLang="zh-CN" dirty="0"/>
              <a:t>Evaluation: Breakdown Analysis</a:t>
            </a:r>
            <a:endParaRPr lang="zh-CN" altLang="en-US" dirty="0"/>
          </a:p>
        </p:txBody>
      </p:sp>
      <p:pic>
        <p:nvPicPr>
          <p:cNvPr id="4" name="图片 3">
            <a:extLst>
              <a:ext uri="{FF2B5EF4-FFF2-40B4-BE49-F238E27FC236}">
                <a16:creationId xmlns:a16="http://schemas.microsoft.com/office/drawing/2014/main" id="{B615905F-7A75-43F6-81BE-43FC37B2E937}"/>
              </a:ext>
            </a:extLst>
          </p:cNvPr>
          <p:cNvPicPr>
            <a:picLocks noChangeAspect="1"/>
          </p:cNvPicPr>
          <p:nvPr/>
        </p:nvPicPr>
        <p:blipFill>
          <a:blip r:embed="rId3"/>
          <a:stretch>
            <a:fillRect/>
          </a:stretch>
        </p:blipFill>
        <p:spPr>
          <a:xfrm>
            <a:off x="828675" y="1989525"/>
            <a:ext cx="4933950" cy="1600200"/>
          </a:xfrm>
          <a:prstGeom prst="rect">
            <a:avLst/>
          </a:prstGeom>
        </p:spPr>
      </p:pic>
      <p:pic>
        <p:nvPicPr>
          <p:cNvPr id="7" name="图片 6">
            <a:extLst>
              <a:ext uri="{FF2B5EF4-FFF2-40B4-BE49-F238E27FC236}">
                <a16:creationId xmlns:a16="http://schemas.microsoft.com/office/drawing/2014/main" id="{6E232213-61BB-4976-BB1F-D13D6F39D69B}"/>
              </a:ext>
            </a:extLst>
          </p:cNvPr>
          <p:cNvPicPr>
            <a:picLocks noChangeAspect="1"/>
          </p:cNvPicPr>
          <p:nvPr/>
        </p:nvPicPr>
        <p:blipFill>
          <a:blip r:embed="rId4"/>
          <a:stretch>
            <a:fillRect/>
          </a:stretch>
        </p:blipFill>
        <p:spPr>
          <a:xfrm>
            <a:off x="828675" y="3589725"/>
            <a:ext cx="4933950" cy="1960693"/>
          </a:xfrm>
          <a:prstGeom prst="rect">
            <a:avLst/>
          </a:prstGeom>
        </p:spPr>
      </p:pic>
      <p:pic>
        <p:nvPicPr>
          <p:cNvPr id="8" name="图片 7">
            <a:extLst>
              <a:ext uri="{FF2B5EF4-FFF2-40B4-BE49-F238E27FC236}">
                <a16:creationId xmlns:a16="http://schemas.microsoft.com/office/drawing/2014/main" id="{12785E78-02F3-41DD-9CBA-F6C0768F4F73}"/>
              </a:ext>
            </a:extLst>
          </p:cNvPr>
          <p:cNvPicPr>
            <a:picLocks noChangeAspect="1"/>
          </p:cNvPicPr>
          <p:nvPr/>
        </p:nvPicPr>
        <p:blipFill>
          <a:blip r:embed="rId5"/>
          <a:stretch>
            <a:fillRect/>
          </a:stretch>
        </p:blipFill>
        <p:spPr>
          <a:xfrm>
            <a:off x="6153149" y="3582341"/>
            <a:ext cx="5043487" cy="2006145"/>
          </a:xfrm>
          <a:prstGeom prst="rect">
            <a:avLst/>
          </a:prstGeom>
        </p:spPr>
      </p:pic>
      <p:sp>
        <p:nvSpPr>
          <p:cNvPr id="9" name="矩形: 圆角 8">
            <a:extLst>
              <a:ext uri="{FF2B5EF4-FFF2-40B4-BE49-F238E27FC236}">
                <a16:creationId xmlns:a16="http://schemas.microsoft.com/office/drawing/2014/main" id="{7B500F24-DD48-4670-9D32-09B21F110F15}"/>
              </a:ext>
            </a:extLst>
          </p:cNvPr>
          <p:cNvSpPr/>
          <p:nvPr/>
        </p:nvSpPr>
        <p:spPr>
          <a:xfrm>
            <a:off x="854983" y="5626555"/>
            <a:ext cx="10508342" cy="984708"/>
          </a:xfrm>
          <a:prstGeom prst="round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lstStyle/>
          <a:p>
            <a:pPr>
              <a:lnSpc>
                <a:spcPct val="90000"/>
              </a:lnSpc>
            </a:pPr>
            <a:r>
              <a:rPr lang="en-US" altLang="zh-CN" dirty="0">
                <a:solidFill>
                  <a:schemeClr val="tx1"/>
                </a:solidFill>
                <a:latin typeface="Arial" panose="020B0604020202020204" pitchFamily="34" charset="0"/>
                <a:cs typeface="Arial" panose="020B0604020202020204" pitchFamily="34" charset="0"/>
              </a:rPr>
              <a:t>Both local-neighbor-based optimizations (</a:t>
            </a:r>
            <a:r>
              <a:rPr lang="en-US" altLang="zh-CN" dirty="0">
                <a:solidFill>
                  <a:srgbClr val="FFC000"/>
                </a:solidFill>
                <a:latin typeface="Arial" panose="020B0604020202020204" pitchFamily="34" charset="0"/>
                <a:cs typeface="Arial" panose="020B0604020202020204" pitchFamily="34" charset="0"/>
              </a:rPr>
              <a:t>LN</a:t>
            </a:r>
            <a:r>
              <a:rPr lang="en-US" altLang="zh-CN" dirty="0">
                <a:solidFill>
                  <a:schemeClr val="tx1"/>
                </a:solidFill>
                <a:latin typeface="Arial" panose="020B0604020202020204" pitchFamily="34" charset="0"/>
                <a:cs typeface="Arial" panose="020B0604020202020204" pitchFamily="34" charset="0"/>
              </a:rPr>
              <a:t>) and the hybrid in-memory bitmap representation (</a:t>
            </a:r>
            <a:r>
              <a:rPr lang="en-US" altLang="zh-CN" dirty="0">
                <a:solidFill>
                  <a:srgbClr val="FFC000"/>
                </a:solidFill>
                <a:latin typeface="Arial" panose="020B0604020202020204" pitchFamily="34" charset="0"/>
                <a:cs typeface="Arial" panose="020B0604020202020204" pitchFamily="34" charset="0"/>
              </a:rPr>
              <a:t>BIT</a:t>
            </a:r>
            <a:r>
              <a:rPr lang="en-US" altLang="zh-CN" dirty="0">
                <a:solidFill>
                  <a:schemeClr val="tx1"/>
                </a:solidFill>
                <a:latin typeface="Arial" panose="020B0604020202020204" pitchFamily="34" charset="0"/>
                <a:cs typeface="Arial" panose="020B0604020202020204" pitchFamily="34" charset="0"/>
              </a:rPr>
              <a:t>) enhance </a:t>
            </a:r>
            <a:r>
              <a:rPr lang="en-US" altLang="zh-CN" dirty="0" err="1">
                <a:solidFill>
                  <a:schemeClr val="tx1"/>
                </a:solidFill>
                <a:latin typeface="Arial" panose="020B0604020202020204" pitchFamily="34" charset="0"/>
                <a:cs typeface="Arial" panose="020B0604020202020204" pitchFamily="34" charset="0"/>
              </a:rPr>
              <a:t>AdaMBE's</a:t>
            </a:r>
            <a:r>
              <a:rPr lang="en-US" altLang="zh-CN" dirty="0">
                <a:solidFill>
                  <a:schemeClr val="tx1"/>
                </a:solidFill>
                <a:latin typeface="Arial" panose="020B0604020202020204" pitchFamily="34" charset="0"/>
                <a:cs typeface="Arial" panose="020B0604020202020204" pitchFamily="34" charset="0"/>
              </a:rPr>
              <a:t> performance.</a:t>
            </a:r>
            <a:endParaRPr lang="zh-CN" altLang="en-US" dirty="0">
              <a:solidFill>
                <a:schemeClr val="tx1"/>
              </a:solidFill>
              <a:latin typeface="Arial" panose="020B0604020202020204" pitchFamily="34" charset="0"/>
              <a:cs typeface="Arial" panose="020B0604020202020204" pitchFamily="34" charset="0"/>
            </a:endParaRPr>
          </a:p>
        </p:txBody>
      </p:sp>
      <p:pic>
        <p:nvPicPr>
          <p:cNvPr id="10" name="图片 9">
            <a:extLst>
              <a:ext uri="{FF2B5EF4-FFF2-40B4-BE49-F238E27FC236}">
                <a16:creationId xmlns:a16="http://schemas.microsoft.com/office/drawing/2014/main" id="{078AFD71-2ABB-49A2-9958-AA2391755544}"/>
              </a:ext>
            </a:extLst>
          </p:cNvPr>
          <p:cNvPicPr>
            <a:picLocks noChangeAspect="1"/>
          </p:cNvPicPr>
          <p:nvPr/>
        </p:nvPicPr>
        <p:blipFill>
          <a:blip r:embed="rId6"/>
          <a:stretch>
            <a:fillRect/>
          </a:stretch>
        </p:blipFill>
        <p:spPr>
          <a:xfrm>
            <a:off x="6157911" y="1980000"/>
            <a:ext cx="5038725" cy="1609725"/>
          </a:xfrm>
          <a:prstGeom prst="rect">
            <a:avLst/>
          </a:prstGeom>
        </p:spPr>
      </p:pic>
    </p:spTree>
    <p:extLst>
      <p:ext uri="{BB962C8B-B14F-4D97-AF65-F5344CB8AC3E}">
        <p14:creationId xmlns:p14="http://schemas.microsoft.com/office/powerpoint/2010/main" val="106928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E6534-8DB9-10AF-1A7E-5829C1ABF364}"/>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 Introduction</a:t>
            </a:r>
          </a:p>
          <a:p>
            <a:pPr lvl="1"/>
            <a:r>
              <a:rPr lang="en-US" sz="2400" dirty="0">
                <a:latin typeface="Calibri" panose="020F0502020204030204" pitchFamily="34" charset="0"/>
                <a:cs typeface="Calibri" panose="020F0502020204030204" pitchFamily="34" charset="0"/>
              </a:rPr>
              <a:t>Problem definition</a:t>
            </a:r>
          </a:p>
          <a:p>
            <a:pPr lvl="1"/>
            <a:r>
              <a:rPr lang="en-US" altLang="zh-CN" dirty="0"/>
              <a:t>Baseline MBE approach</a:t>
            </a:r>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Graph representation in memory</a:t>
            </a:r>
          </a:p>
          <a:p>
            <a:pPr>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 Motivation</a:t>
            </a:r>
          </a:p>
          <a:p>
            <a:pPr lvl="1"/>
            <a:r>
              <a:rPr lang="en-US" altLang="zh-CN" dirty="0">
                <a:latin typeface="Calibri" panose="020F0502020204030204" pitchFamily="34" charset="0"/>
                <a:cs typeface="Calibri" panose="020F0502020204030204" pitchFamily="34" charset="0"/>
              </a:rPr>
              <a:t>Computational subgraph</a:t>
            </a:r>
          </a:p>
          <a:p>
            <a:pPr lvl="1"/>
            <a:r>
              <a:rPr lang="en-US" altLang="zh-CN" dirty="0">
                <a:latin typeface="Calibri" panose="020F0502020204030204" pitchFamily="34" charset="0"/>
                <a:cs typeface="Calibri" panose="020F0502020204030204" pitchFamily="34" charset="0"/>
              </a:rPr>
              <a:t>Key insights</a:t>
            </a:r>
          </a:p>
          <a:p>
            <a:pPr>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 AdaMBE: Adaptive MBE algorithm</a:t>
            </a:r>
          </a:p>
          <a:p>
            <a:pPr lvl="1"/>
            <a:r>
              <a:rPr lang="en-US" altLang="zh-CN" sz="2400" dirty="0">
                <a:latin typeface="Calibri" panose="020F0502020204030204" pitchFamily="34" charset="0"/>
                <a:cs typeface="Calibri" panose="020F0502020204030204" pitchFamily="34" charset="0"/>
              </a:rPr>
              <a:t>Redesign of key operations using local neighborhood information</a:t>
            </a:r>
          </a:p>
          <a:p>
            <a:pPr lvl="1"/>
            <a:r>
              <a:rPr lang="en-US" altLang="zh-CN" sz="2400" dirty="0">
                <a:latin typeface="Calibri" panose="020F0502020204030204" pitchFamily="34" charset="0"/>
                <a:cs typeface="Calibri" panose="020F0502020204030204" pitchFamily="34" charset="0"/>
              </a:rPr>
              <a:t>Hybrid in-memory representation of computational subgraphs</a:t>
            </a:r>
          </a:p>
          <a:p>
            <a:pPr lvl="0">
              <a:buFont typeface="Wingdings" panose="05000000000000000000" pitchFamily="2" charset="2"/>
              <a:buChar char="Ø"/>
            </a:pPr>
            <a:r>
              <a:rPr lang="en-US" altLang="zh-CN" sz="2400" dirty="0">
                <a:solidFill>
                  <a:srgbClr val="FFFFFF"/>
                </a:solidFill>
                <a:latin typeface="Calibri" panose="020F0502020204030204" pitchFamily="34" charset="0"/>
                <a:cs typeface="Calibri" panose="020F0502020204030204" pitchFamily="34" charset="0"/>
              </a:rPr>
              <a:t> Evaluation</a:t>
            </a:r>
            <a:endParaRPr lang="en-US" sz="24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C3EB7F43-91B7-E1D6-7E91-21312FFB8646}"/>
              </a:ext>
            </a:extLst>
          </p:cNvPr>
          <p:cNvSpPr>
            <a:spLocks noGrp="1"/>
          </p:cNvSpPr>
          <p:nvPr>
            <p:ph type="title"/>
          </p:nvPr>
        </p:nvSpPr>
        <p:spPr/>
        <p:txBody>
          <a:bodyPr/>
          <a:lstStyle/>
          <a:p>
            <a:r>
              <a:rPr lang="en-US" cap="none" dirty="0">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109391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5B8F0C-78D2-4BAC-AD9C-6C8F734F6ABC}"/>
              </a:ext>
            </a:extLst>
          </p:cNvPr>
          <p:cNvSpPr>
            <a:spLocks noGrp="1"/>
          </p:cNvSpPr>
          <p:nvPr>
            <p:ph type="title"/>
          </p:nvPr>
        </p:nvSpPr>
        <p:spPr/>
        <p:txBody>
          <a:bodyPr/>
          <a:lstStyle/>
          <a:p>
            <a:r>
              <a:rPr lang="en-US" altLang="zh-CN" dirty="0"/>
              <a:t>Evaluation: Sensitivity Analysis</a:t>
            </a:r>
            <a:endParaRPr lang="zh-CN" altLang="en-US" dirty="0"/>
          </a:p>
        </p:txBody>
      </p:sp>
      <p:pic>
        <p:nvPicPr>
          <p:cNvPr id="5" name="图片 4">
            <a:extLst>
              <a:ext uri="{FF2B5EF4-FFF2-40B4-BE49-F238E27FC236}">
                <a16:creationId xmlns:a16="http://schemas.microsoft.com/office/drawing/2014/main" id="{BAA0D4AE-A2E1-4F2F-933C-87BE9F134DE4}"/>
              </a:ext>
            </a:extLst>
          </p:cNvPr>
          <p:cNvPicPr>
            <a:picLocks noChangeAspect="1"/>
          </p:cNvPicPr>
          <p:nvPr/>
        </p:nvPicPr>
        <p:blipFill>
          <a:blip r:embed="rId3"/>
          <a:stretch>
            <a:fillRect/>
          </a:stretch>
        </p:blipFill>
        <p:spPr>
          <a:xfrm>
            <a:off x="774429" y="2283506"/>
            <a:ext cx="5321571" cy="2227860"/>
          </a:xfrm>
          <a:prstGeom prst="rect">
            <a:avLst/>
          </a:prstGeom>
        </p:spPr>
      </p:pic>
      <p:pic>
        <p:nvPicPr>
          <p:cNvPr id="6" name="图片 5">
            <a:extLst>
              <a:ext uri="{FF2B5EF4-FFF2-40B4-BE49-F238E27FC236}">
                <a16:creationId xmlns:a16="http://schemas.microsoft.com/office/drawing/2014/main" id="{3B6F7807-6C8C-440E-9FDC-BF4E242A50B2}"/>
              </a:ext>
            </a:extLst>
          </p:cNvPr>
          <p:cNvPicPr>
            <a:picLocks noChangeAspect="1"/>
          </p:cNvPicPr>
          <p:nvPr/>
        </p:nvPicPr>
        <p:blipFill>
          <a:blip r:embed="rId4"/>
          <a:stretch>
            <a:fillRect/>
          </a:stretch>
        </p:blipFill>
        <p:spPr>
          <a:xfrm>
            <a:off x="6565448" y="2283506"/>
            <a:ext cx="4940752" cy="2227860"/>
          </a:xfrm>
          <a:prstGeom prst="rect">
            <a:avLst/>
          </a:prstGeom>
        </p:spPr>
      </p:pic>
      <p:sp>
        <p:nvSpPr>
          <p:cNvPr id="7" name="矩形: 圆角 6">
            <a:extLst>
              <a:ext uri="{FF2B5EF4-FFF2-40B4-BE49-F238E27FC236}">
                <a16:creationId xmlns:a16="http://schemas.microsoft.com/office/drawing/2014/main" id="{4A3740BA-F1C7-4E1B-B785-7CBF160EC8E8}"/>
              </a:ext>
            </a:extLst>
          </p:cNvPr>
          <p:cNvSpPr/>
          <p:nvPr/>
        </p:nvSpPr>
        <p:spPr>
          <a:xfrm>
            <a:off x="854983" y="4784727"/>
            <a:ext cx="10508342" cy="984708"/>
          </a:xfrm>
          <a:prstGeom prst="round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lstStyle/>
          <a:p>
            <a:pPr marL="285750" indent="-285750">
              <a:lnSpc>
                <a:spcPct val="90000"/>
              </a:lnSpc>
              <a:buFont typeface="Arial" panose="020B0604020202020204" pitchFamily="34" charset="0"/>
              <a:buChar char="•"/>
            </a:pPr>
            <a:r>
              <a:rPr lang="en-US" altLang="zh-CN" sz="2000" dirty="0">
                <a:solidFill>
                  <a:schemeClr val="tx1"/>
                </a:solidFill>
                <a:latin typeface="Arial" panose="020B0604020202020204" pitchFamily="34" charset="0"/>
                <a:cs typeface="Arial" panose="020B0604020202020204" pitchFamily="34" charset="0"/>
              </a:rPr>
              <a:t>AdaMBE excels over all serial competitors on </a:t>
            </a:r>
            <a:r>
              <a:rPr lang="en-US" altLang="zh-CN" sz="2000" dirty="0">
                <a:solidFill>
                  <a:srgbClr val="FFC000"/>
                </a:solidFill>
                <a:latin typeface="Arial" panose="020B0604020202020204" pitchFamily="34" charset="0"/>
                <a:cs typeface="Arial" panose="020B0604020202020204" pitchFamily="34" charset="0"/>
              </a:rPr>
              <a:t>large synthetic datasets</a:t>
            </a:r>
            <a:r>
              <a:rPr lang="en-US" altLang="zh-CN" sz="2000" dirty="0">
                <a:solidFill>
                  <a:schemeClr val="tx1"/>
                </a:solidFill>
                <a:latin typeface="Arial" panose="020B0604020202020204" pitchFamily="34" charset="0"/>
                <a:cs typeface="Arial" panose="020B0604020202020204" pitchFamily="34" charset="0"/>
              </a:rPr>
              <a:t> with </a:t>
            </a:r>
            <a:r>
              <a:rPr lang="en-US" altLang="zh-CN" sz="2000" dirty="0">
                <a:solidFill>
                  <a:srgbClr val="FF0000"/>
                </a:solidFill>
                <a:latin typeface="Arial" panose="020B0604020202020204" pitchFamily="34" charset="0"/>
                <a:cs typeface="Arial" panose="020B0604020202020204" pitchFamily="34" charset="0"/>
              </a:rPr>
              <a:t>billions of maximal bicliques</a:t>
            </a:r>
            <a:r>
              <a:rPr lang="en-US" altLang="zh-CN" sz="2000" dirty="0">
                <a:solidFill>
                  <a:schemeClr val="tx1"/>
                </a:solidFill>
                <a:latin typeface="Arial" panose="020B0604020202020204" pitchFamily="34" charset="0"/>
                <a:cs typeface="Arial" panose="020B0604020202020204" pitchFamily="34" charset="0"/>
              </a:rPr>
              <a:t>. </a:t>
            </a:r>
          </a:p>
          <a:p>
            <a:pPr marL="285750" indent="-285750">
              <a:lnSpc>
                <a:spcPct val="90000"/>
              </a:lnSpc>
              <a:buFont typeface="Arial" panose="020B0604020202020204" pitchFamily="34" charset="0"/>
              <a:buChar char="•"/>
            </a:pPr>
            <a:r>
              <a:rPr lang="en-US" altLang="zh-CN" sz="2000" dirty="0">
                <a:solidFill>
                  <a:schemeClr val="tx1"/>
                </a:solidFill>
                <a:latin typeface="Arial" panose="020B0604020202020204" pitchFamily="34" charset="0"/>
                <a:cs typeface="Arial" panose="020B0604020202020204" pitchFamily="34" charset="0"/>
              </a:rPr>
              <a:t>ParAdaMBE consistently outperforms ParMBE </a:t>
            </a:r>
            <a:r>
              <a:rPr lang="en-US" altLang="zh-CN" sz="2000" dirty="0">
                <a:solidFill>
                  <a:srgbClr val="FFC000"/>
                </a:solidFill>
                <a:latin typeface="Arial" panose="020B0604020202020204" pitchFamily="34" charset="0"/>
                <a:cs typeface="Arial" panose="020B0604020202020204" pitchFamily="34" charset="0"/>
              </a:rPr>
              <a:t>across all thread configurations</a:t>
            </a:r>
            <a:r>
              <a:rPr lang="en-US" altLang="zh-CN" sz="2000" dirty="0">
                <a:solidFill>
                  <a:schemeClr val="tx1"/>
                </a:solidFill>
                <a:latin typeface="Arial" panose="020B0604020202020204" pitchFamily="34" charset="0"/>
                <a:cs typeface="Arial" panose="020B0604020202020204" pitchFamily="34" charset="0"/>
              </a:rPr>
              <a:t>.</a:t>
            </a:r>
            <a:endParaRPr lang="zh-CN" alt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183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875BB-3BBD-C968-E271-FB861508CF43}"/>
              </a:ext>
            </a:extLst>
          </p:cNvPr>
          <p:cNvSpPr>
            <a:spLocks noGrp="1"/>
          </p:cNvSpPr>
          <p:nvPr>
            <p:ph type="ctrTitle"/>
          </p:nvPr>
        </p:nvSpPr>
        <p:spPr/>
        <p:txBody>
          <a:bodyPr anchor="ctr">
            <a:normAutofit fontScale="90000"/>
          </a:bodyPr>
          <a:lstStyle/>
          <a:p>
            <a:r>
              <a:rPr lang="en-US" altLang="zh-CN" sz="4400" cap="none" dirty="0"/>
              <a:t>Enumeration of Billions of Maximal Bicliques in Bipartite Graphs without Using GPUs</a:t>
            </a:r>
            <a:endParaRPr lang="en-US" sz="4400" cap="none"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A5DCEC00-5758-EA1A-A92E-ABCBA8AD7B83}"/>
              </a:ext>
            </a:extLst>
          </p:cNvPr>
          <p:cNvSpPr>
            <a:spLocks noGrp="1"/>
          </p:cNvSpPr>
          <p:nvPr>
            <p:ph type="subTitle" idx="1"/>
          </p:nvPr>
        </p:nvSpPr>
        <p:spPr>
          <a:xfrm>
            <a:off x="1371600" y="2779794"/>
            <a:ext cx="9448800" cy="3255246"/>
          </a:xfrm>
        </p:spPr>
        <p:txBody>
          <a:bodyPr>
            <a:normAutofit/>
          </a:bodyPr>
          <a:lstStyle/>
          <a:p>
            <a:r>
              <a:rPr lang="en-US" sz="2800" dirty="0"/>
              <a:t>Open source</a:t>
            </a:r>
          </a:p>
          <a:p>
            <a:r>
              <a:rPr lang="en-US" sz="2800" dirty="0">
                <a:solidFill>
                  <a:srgbClr val="00C4FF"/>
                </a:solidFill>
              </a:rPr>
              <a:t>	https://github.com/ISCS-ZJU/AdaMBE</a:t>
            </a:r>
          </a:p>
          <a:p>
            <a:r>
              <a:rPr lang="en-US" altLang="zh-CN" sz="2800" dirty="0"/>
              <a:t>Contact information</a:t>
            </a:r>
          </a:p>
          <a:p>
            <a:r>
              <a:rPr lang="en-US" altLang="zh-CN" sz="2800" dirty="0"/>
              <a:t>	Zhe Pan: panzhe@zju.edu.cn</a:t>
            </a:r>
            <a:endParaRPr lang="en-US" sz="2800" dirty="0"/>
          </a:p>
        </p:txBody>
      </p:sp>
      <p:pic>
        <p:nvPicPr>
          <p:cNvPr id="4" name="图形 29">
            <a:extLst>
              <a:ext uri="{FF2B5EF4-FFF2-40B4-BE49-F238E27FC236}">
                <a16:creationId xmlns:a16="http://schemas.microsoft.com/office/drawing/2014/main" id="{0F21551A-8C07-1E7B-A69C-9DED10F42B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171" y="5720164"/>
            <a:ext cx="2542650" cy="705189"/>
          </a:xfrm>
          <a:prstGeom prst="rect">
            <a:avLst/>
          </a:prstGeom>
        </p:spPr>
      </p:pic>
      <p:pic>
        <p:nvPicPr>
          <p:cNvPr id="5" name="图片 4">
            <a:extLst>
              <a:ext uri="{FF2B5EF4-FFF2-40B4-BE49-F238E27FC236}">
                <a16:creationId xmlns:a16="http://schemas.microsoft.com/office/drawing/2014/main" id="{B1375140-E7C8-3667-A491-C40F0C2E065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646714" y="5357638"/>
            <a:ext cx="2542650" cy="1430241"/>
          </a:xfrm>
          <a:prstGeom prst="rect">
            <a:avLst/>
          </a:prstGeom>
        </p:spPr>
      </p:pic>
      <p:pic>
        <p:nvPicPr>
          <p:cNvPr id="6" name="图片 5">
            <a:extLst>
              <a:ext uri="{FF2B5EF4-FFF2-40B4-BE49-F238E27FC236}">
                <a16:creationId xmlns:a16="http://schemas.microsoft.com/office/drawing/2014/main" id="{C3BA6AB4-9980-3B97-AC44-E7F8B826A02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699" b="92977" l="1159" r="98179">
                        <a14:foregroundMark x1="1738" y1="52174" x2="2152" y2="34448"/>
                        <a14:foregroundMark x1="2152" y1="34448" x2="5050" y2="20736"/>
                        <a14:foregroundMark x1="5050" y1="20736" x2="8692" y2="12040"/>
                        <a14:foregroundMark x1="8692" y1="12040" x2="13493" y2="10033"/>
                        <a14:foregroundMark x1="13493" y1="10033" x2="17467" y2="17726"/>
                        <a14:foregroundMark x1="17467" y1="17726" x2="21026" y2="32441"/>
                        <a14:foregroundMark x1="21026" y1="32441" x2="23096" y2="57860"/>
                        <a14:foregroundMark x1="23096" y1="57860" x2="20861" y2="73579"/>
                        <a14:foregroundMark x1="20861" y1="73579" x2="17798" y2="85284"/>
                        <a14:foregroundMark x1="17798" y1="85284" x2="13576" y2="89632"/>
                        <a14:foregroundMark x1="13576" y1="89632" x2="9189" y2="86288"/>
                        <a14:foregroundMark x1="9189" y1="86288" x2="5629" y2="75585"/>
                        <a14:foregroundMark x1="5629" y1="75585" x2="1159" y2="50836"/>
                        <a14:foregroundMark x1="1159" y1="50836" x2="1407" y2="47157"/>
                        <a14:foregroundMark x1="12417" y1="23077" x2="9106" y2="35452"/>
                        <a14:foregroundMark x1="9106" y1="35452" x2="7533" y2="58528"/>
                        <a14:foregroundMark x1="7533" y1="58528" x2="8113" y2="77592"/>
                        <a14:foregroundMark x1="8113" y1="77592" x2="11755" y2="93311"/>
                        <a14:foregroundMark x1="14404" y1="61873" x2="10430" y2="66555"/>
                        <a14:foregroundMark x1="10430" y1="66555" x2="9354" y2="65552"/>
                        <a14:foregroundMark x1="32864" y1="40134" x2="32864" y2="46823"/>
                        <a14:foregroundMark x1="32699" y1="36789" x2="32864" y2="62207"/>
                        <a14:foregroundMark x1="35844" y1="36455" x2="35762" y2="54181"/>
                        <a14:foregroundMark x1="37980" y1="61022" x2="38907" y2="63880"/>
                        <a14:foregroundMark x1="35762" y1="54181" x2="36304" y2="55853"/>
                        <a14:foregroundMark x1="39735" y1="63545" x2="38079" y2="63880"/>
                        <a14:foregroundMark x1="41805" y1="37793" x2="41805" y2="56856"/>
                        <a14:foregroundMark x1="43414" y1="60880" x2="45281" y2="65552"/>
                        <a14:foregroundMark x1="42402" y1="58350" x2="42701" y2="59097"/>
                        <a14:foregroundMark x1="41805" y1="56856" x2="42377" y2="58286"/>
                        <a14:foregroundMark x1="50691" y1="47492" x2="50725" y2="50886"/>
                        <a14:foregroundMark x1="50579" y1="36455" x2="50691" y2="47492"/>
                        <a14:foregroundMark x1="55978" y1="57860" x2="56162" y2="58514"/>
                        <a14:foregroundMark x1="54376" y1="52174" x2="54883" y2="53974"/>
                        <a14:foregroundMark x1="54187" y1="51505" x2="54376" y2="52174"/>
                        <a14:foregroundMark x1="53957" y1="50687" x2="54187" y2="51505"/>
                        <a14:foregroundMark x1="51738" y1="42809" x2="53501" y2="49069"/>
                        <a14:foregroundMark x1="64715" y1="45507" x2="65082" y2="45572"/>
                        <a14:foregroundMark x1="61507" y1="44940" x2="61839" y2="44999"/>
                        <a14:foregroundMark x1="57993" y1="44319" x2="58691" y2="44442"/>
                        <a14:foregroundMark x1="70242" y1="58153" x2="70695" y2="58194"/>
                        <a14:foregroundMark x1="90689" y1="40563" x2="91804" y2="40897"/>
                        <a14:foregroundMark x1="88140" y1="39799" x2="89073" y2="40078"/>
                        <a14:foregroundMark x1="87329" y1="39556" x2="88140" y2="39799"/>
                        <a14:foregroundMark x1="80594" y1="37537" x2="84317" y2="38653"/>
                        <a14:foregroundMark x1="76987" y1="36455" x2="80000" y2="37359"/>
                        <a14:foregroundMark x1="47185" y1="40803" x2="47103" y2="57860"/>
                        <a14:foregroundMark x1="47103" y1="57860" x2="47020" y2="58194"/>
                        <a14:foregroundMark x1="42219" y1="59532" x2="42219" y2="59532"/>
                        <a14:foregroundMark x1="42219" y1="59197" x2="42219" y2="62207"/>
                        <a14:foregroundMark x1="42219" y1="59197" x2="42219" y2="62207"/>
                        <a14:foregroundMark x1="42219" y1="57860" x2="42219" y2="59197"/>
                        <a14:foregroundMark x1="50745" y1="53846" x2="50331" y2="64883"/>
                        <a14:foregroundMark x1="64901" y1="47826" x2="64321" y2="65886"/>
                        <a14:foregroundMark x1="66887" y1="47826" x2="67550" y2="48829"/>
                        <a14:foregroundMark x1="66722" y1="45819" x2="67798" y2="50167"/>
                        <a14:foregroundMark x1="67384" y1="50167" x2="68212" y2="51171"/>
                        <a14:foregroundMark x1="66722" y1="47826" x2="66474" y2="45819"/>
                        <a14:foregroundMark x1="66556" y1="47826" x2="66556" y2="43144"/>
                        <a14:foregroundMark x1="66639" y1="46154" x2="66639" y2="46154"/>
                        <a14:foregroundMark x1="66474" y1="46154" x2="66474" y2="46154"/>
                        <a14:foregroundMark x1="66474" y1="46154" x2="66474" y2="46154"/>
                        <a14:foregroundMark x1="66474" y1="45819" x2="66474" y2="45819"/>
                        <a14:foregroundMark x1="66474" y1="45819" x2="66474" y2="45819"/>
                        <a14:foregroundMark x1="66474" y1="45819" x2="66474" y2="45819"/>
                        <a14:foregroundMark x1="66474" y1="45819" x2="66474" y2="45819"/>
                        <a14:foregroundMark x1="66474" y1="45819" x2="66474" y2="45819"/>
                        <a14:foregroundMark x1="66556" y1="45819" x2="66556" y2="45819"/>
                        <a14:foregroundMark x1="94371" y1="43813" x2="94371" y2="43813"/>
                        <a14:backgroundMark x1="34520" y1="35117" x2="34520" y2="35117"/>
                        <a14:backgroundMark x1="37086" y1="59532" x2="37086" y2="59532"/>
                        <a14:backgroundMark x1="34354" y1="41472" x2="34354" y2="41472"/>
                        <a14:backgroundMark x1="37003" y1="55853" x2="37003" y2="59532"/>
                        <a14:backgroundMark x1="36921" y1="59866" x2="37748" y2="59866"/>
                        <a14:backgroundMark x1="37831" y1="59866" x2="38162" y2="59866"/>
                        <a14:backgroundMark x1="42550" y1="57860" x2="42550" y2="57191"/>
                        <a14:backgroundMark x1="42591" y1="57860" x2="42550" y2="56187"/>
                        <a14:backgroundMark x1="48841" y1="36789" x2="49132" y2="58879"/>
                        <a14:backgroundMark x1="51490" y1="50502" x2="51573" y2="53177"/>
                        <a14:backgroundMark x1="53808" y1="48495" x2="54056" y2="50502"/>
                        <a14:backgroundMark x1="56291" y1="47826" x2="56291" y2="57860"/>
                        <a14:backgroundMark x1="56540" y1="59532" x2="56623" y2="70234"/>
                        <a14:backgroundMark x1="56126" y1="58528" x2="56209" y2="61873"/>
                        <a14:backgroundMark x1="56705" y1="40803" x2="56457" y2="47157"/>
                        <a14:backgroundMark x1="58775" y1="50167" x2="58775" y2="50167"/>
                        <a14:backgroundMark x1="60099" y1="50167" x2="60017" y2="50167"/>
                        <a14:backgroundMark x1="60099" y1="43813" x2="60099" y2="58194"/>
                        <a14:backgroundMark x1="63079" y1="40468" x2="63411" y2="48495"/>
                        <a14:backgroundMark x1="67989" y1="52325" x2="68377" y2="53846"/>
                        <a14:backgroundMark x1="66412" y1="46154" x2="66504" y2="46513"/>
                        <a14:backgroundMark x1="65728" y1="43478" x2="66412" y2="46154"/>
                        <a14:backgroundMark x1="67136" y1="56187" x2="68957" y2="56522"/>
                        <a14:backgroundMark x1="68709" y1="44482" x2="71026" y2="44147"/>
                        <a14:backgroundMark x1="68709" y1="43144" x2="69868" y2="43144"/>
                        <a14:backgroundMark x1="68543" y1="42140" x2="69371" y2="42140"/>
                        <a14:backgroundMark x1="68129" y1="44147" x2="69040" y2="41806"/>
                        <a14:backgroundMark x1="65894" y1="45151" x2="65894" y2="38127"/>
                        <a14:backgroundMark x1="66060" y1="56522" x2="66060" y2="67559"/>
                        <a14:backgroundMark x1="70199" y1="57860" x2="67798" y2="56856"/>
                        <a14:backgroundMark x1="78974" y1="47492" x2="78974" y2="62876"/>
                        <a14:backgroundMark x1="83609" y1="43144" x2="85596" y2="43144"/>
                        <a14:backgroundMark x1="83278" y1="57860" x2="85927" y2="56522"/>
                        <a14:backgroundMark x1="89404" y1="51171" x2="92219" y2="49164"/>
                        <a14:backgroundMark x1="96523" y1="42140" x2="96026" y2="23077"/>
                        <a14:backgroundMark x1="95695" y1="45151" x2="96937" y2="45151"/>
                        <a14:backgroundMark x1="95199" y1="41806" x2="97599" y2="41806"/>
                        <a14:backgroundMark x1="97599" y1="44816" x2="97599" y2="41806"/>
                        <a14:backgroundMark x1="95447" y1="44147" x2="95530" y2="41137"/>
                        <a14:backgroundMark x1="93212" y1="43813" x2="93212" y2="46823"/>
                        <a14:backgroundMark x1="93212" y1="40468" x2="93212" y2="43813"/>
                        <a14:backgroundMark x1="89818" y1="39799" x2="89818" y2="39799"/>
                        <a14:backgroundMark x1="89404" y1="39799" x2="90646" y2="40803"/>
                        <a14:backgroundMark x1="89156" y1="41137" x2="89156" y2="40468"/>
                        <a14:backgroundMark x1="86589" y1="41472" x2="86755" y2="36455"/>
                        <a14:backgroundMark x1="80298" y1="41137" x2="80298" y2="33779"/>
                        <a14:backgroundMark x1="80381" y1="40134" x2="80381" y2="35117"/>
                        <a14:backgroundMark x1="86258" y1="40468" x2="86258" y2="39799"/>
                        <a14:backgroundMark x1="87169" y1="38796" x2="86175" y2="40468"/>
                        <a14:backgroundMark x1="42550" y1="59197" x2="42550" y2="59197"/>
                        <a14:backgroundMark x1="42384" y1="58194" x2="42384" y2="58194"/>
                        <a14:backgroundMark x1="42798" y1="58863" x2="42798" y2="58863"/>
                        <a14:backgroundMark x1="54139" y1="51505" x2="54139" y2="51505"/>
                        <a14:backgroundMark x1="54139" y1="52174" x2="54139" y2="52174"/>
                        <a14:backgroundMark x1="51325" y1="47492" x2="51325" y2="47492"/>
                        <a14:backgroundMark x1="58692" y1="44482" x2="58692" y2="44482"/>
                        <a14:backgroundMark x1="58692" y1="44147" x2="58692" y2="44147"/>
                        <a14:backgroundMark x1="58692" y1="44147" x2="58609" y2="44147"/>
                        <a14:backgroundMark x1="56043" y1="57860" x2="56043" y2="57860"/>
                        <a14:backgroundMark x1="63162" y1="55853" x2="63162" y2="55853"/>
                        <a14:backgroundMark x1="65563" y1="42140" x2="65563" y2="42140"/>
                        <a14:backgroundMark x1="68377" y1="41137" x2="68377" y2="41137"/>
                        <a14:backgroundMark x1="67881" y1="41806" x2="68377" y2="40803"/>
                        <a14:backgroundMark x1="68543" y1="41472" x2="68543" y2="41472"/>
                        <a14:backgroundMark x1="68460" y1="41137" x2="68709" y2="41137"/>
                        <a14:backgroundMark x1="68709" y1="40803" x2="68295" y2="42475"/>
                        <a14:backgroundMark x1="88907" y1="41472" x2="89404" y2="41806"/>
                        <a14:backgroundMark x1="88907" y1="41137" x2="89156" y2="40134"/>
                        <a14:backgroundMark x1="89321" y1="40134" x2="88990" y2="40134"/>
                        <a14:backgroundMark x1="89156" y1="40468" x2="89321" y2="44482"/>
                        <a14:backgroundMark x1="89073" y1="39799" x2="89238" y2="39799"/>
                        <a14:backgroundMark x1="99752" y1="36789" x2="99917" y2="57860"/>
                        <a14:backgroundMark x1="96854" y1="40468" x2="96854" y2="40468"/>
                        <a14:backgroundMark x1="97351" y1="42140" x2="97351" y2="44147"/>
                        <a14:backgroundMark x1="95116" y1="41806" x2="95199" y2="44147"/>
                      </a14:backgroundRemoval>
                    </a14:imgEffect>
                  </a14:imgLayer>
                </a14:imgProps>
              </a:ext>
            </a:extLst>
          </a:blip>
          <a:stretch>
            <a:fillRect/>
          </a:stretch>
        </p:blipFill>
        <p:spPr>
          <a:xfrm>
            <a:off x="6357257" y="5672534"/>
            <a:ext cx="3233918" cy="800448"/>
          </a:xfrm>
          <a:prstGeom prst="rect">
            <a:avLst/>
          </a:prstGeom>
        </p:spPr>
      </p:pic>
    </p:spTree>
    <p:extLst>
      <p:ext uri="{BB962C8B-B14F-4D97-AF65-F5344CB8AC3E}">
        <p14:creationId xmlns:p14="http://schemas.microsoft.com/office/powerpoint/2010/main" val="232144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2ED2A1D-6642-4B21-9639-05E0DAF7250C}"/>
              </a:ext>
            </a:extLst>
          </p:cNvPr>
          <p:cNvSpPr>
            <a:spLocks noGrp="1"/>
          </p:cNvSpPr>
          <p:nvPr>
            <p:ph type="title"/>
          </p:nvPr>
        </p:nvSpPr>
        <p:spPr/>
        <p:txBody>
          <a:bodyPr/>
          <a:lstStyle/>
          <a:p>
            <a:r>
              <a:rPr lang="en-US" altLang="zh-CN" dirty="0"/>
              <a:t>Introduction</a:t>
            </a:r>
            <a:endParaRPr lang="zh-CN" altLang="en-US" dirty="0"/>
          </a:p>
        </p:txBody>
      </p:sp>
      <p:sp>
        <p:nvSpPr>
          <p:cNvPr id="5" name="文本占位符 4">
            <a:extLst>
              <a:ext uri="{FF2B5EF4-FFF2-40B4-BE49-F238E27FC236}">
                <a16:creationId xmlns:a16="http://schemas.microsoft.com/office/drawing/2014/main" id="{C176C1EA-CC19-4FEC-9F6D-AC8FEEC5152D}"/>
              </a:ext>
            </a:extLst>
          </p:cNvPr>
          <p:cNvSpPr>
            <a:spLocks noGrp="1"/>
          </p:cNvSpPr>
          <p:nvPr>
            <p:ph type="body" sz="half" idx="2"/>
          </p:nvPr>
        </p:nvSpPr>
        <p:spPr/>
        <p:txBody>
          <a:bodyPr/>
          <a:lstStyle/>
          <a:p>
            <a:r>
              <a:rPr lang="en-US" altLang="zh-CN" dirty="0"/>
              <a:t> Problem definition</a:t>
            </a:r>
          </a:p>
          <a:p>
            <a:r>
              <a:rPr lang="en-US" altLang="zh-CN" dirty="0"/>
              <a:t> Baseline MBE approach</a:t>
            </a:r>
          </a:p>
          <a:p>
            <a:r>
              <a:rPr lang="en-US" altLang="zh-CN" dirty="0"/>
              <a:t> Graph representation in memory</a:t>
            </a:r>
          </a:p>
        </p:txBody>
      </p:sp>
    </p:spTree>
    <p:extLst>
      <p:ext uri="{BB962C8B-B14F-4D97-AF65-F5344CB8AC3E}">
        <p14:creationId xmlns:p14="http://schemas.microsoft.com/office/powerpoint/2010/main" val="178980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2A32-418D-BAC8-E3C7-020CC883EB71}"/>
              </a:ext>
            </a:extLst>
          </p:cNvPr>
          <p:cNvSpPr>
            <a:spLocks noGrp="1"/>
          </p:cNvSpPr>
          <p:nvPr>
            <p:ph type="title"/>
          </p:nvPr>
        </p:nvSpPr>
        <p:spPr/>
        <p:txBody>
          <a:bodyPr/>
          <a:lstStyle/>
          <a:p>
            <a:r>
              <a:rPr lang="en-US" dirty="0"/>
              <a:t>Introduction: Problem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943B99-B0B5-AFFD-19DA-74E9EF6BFB5D}"/>
                  </a:ext>
                </a:extLst>
              </p:cNvPr>
              <p:cNvSpPr>
                <a:spLocks noGrp="1"/>
              </p:cNvSpPr>
              <p:nvPr>
                <p:ph sz="half" idx="1"/>
              </p:nvPr>
            </p:nvSpPr>
            <p:spPr>
              <a:xfrm>
                <a:off x="685800" y="2194559"/>
                <a:ext cx="5334000" cy="4024125"/>
              </a:xfrm>
            </p:spPr>
            <p:txBody>
              <a:bodyPr>
                <a:normAutofit fontScale="92500" lnSpcReduction="20000"/>
              </a:bodyPr>
              <a:lstStyle/>
              <a:p>
                <a:pPr>
                  <a:buFont typeface="Wingdings" panose="05000000000000000000" pitchFamily="2" charset="2"/>
                  <a:buChar char="Ø"/>
                </a:pPr>
                <a:r>
                  <a:rPr lang="en-US" altLang="zh-CN" dirty="0"/>
                  <a:t> </a:t>
                </a:r>
                <a:r>
                  <a:rPr lang="en-US" altLang="zh-CN" b="1" dirty="0"/>
                  <a:t>Preliminaries</a:t>
                </a:r>
              </a:p>
              <a:p>
                <a:pPr marL="800100" lvl="1" indent="-342900"/>
                <a:r>
                  <a:rPr lang="en-US" altLang="zh-CN" dirty="0">
                    <a:solidFill>
                      <a:srgbClr val="FFC000"/>
                    </a:solidFill>
                  </a:rPr>
                  <a:t>Bipartite graph </a:t>
                </a:r>
                <a14:m>
                  <m:oMath xmlns:m="http://schemas.openxmlformats.org/officeDocument/2006/math">
                    <m:r>
                      <a:rPr lang="en-US" altLang="zh-CN" i="1">
                        <a:latin typeface="Cambria Math" panose="02040503050406030204" pitchFamily="18" charset="0"/>
                      </a:rPr>
                      <m:t>𝐺</m:t>
                    </m:r>
                    <m:d>
                      <m:dPr>
                        <m:ctrlPr>
                          <a:rPr lang="en-US" altLang="zh-CN" i="1">
                            <a:latin typeface="Cambria Math" panose="02040503050406030204" pitchFamily="18" charset="0"/>
                          </a:rPr>
                        </m:ctrlPr>
                      </m:dPr>
                      <m:e>
                        <m:r>
                          <a:rPr lang="en-US" altLang="zh-CN" i="1">
                            <a:latin typeface="Cambria Math" panose="02040503050406030204" pitchFamily="18" charset="0"/>
                          </a:rPr>
                          <m:t>𝑈</m:t>
                        </m:r>
                        <m:r>
                          <a:rPr lang="en-US" altLang="zh-CN" i="1">
                            <a:latin typeface="Cambria Math" panose="02040503050406030204" pitchFamily="18" charset="0"/>
                          </a:rPr>
                          <m:t>,</m:t>
                        </m:r>
                        <m:r>
                          <a:rPr lang="en-US" altLang="zh-CN" i="1">
                            <a:latin typeface="Cambria Math" panose="02040503050406030204" pitchFamily="18" charset="0"/>
                          </a:rPr>
                          <m:t>𝑉</m:t>
                        </m:r>
                        <m:r>
                          <a:rPr lang="en-US" altLang="zh-CN" i="1">
                            <a:latin typeface="Cambria Math" panose="02040503050406030204" pitchFamily="18" charset="0"/>
                          </a:rPr>
                          <m:t>,</m:t>
                        </m:r>
                        <m:r>
                          <a:rPr lang="en-US" altLang="zh-CN" i="1">
                            <a:latin typeface="Cambria Math" panose="02040503050406030204" pitchFamily="18" charset="0"/>
                          </a:rPr>
                          <m:t>𝐸</m:t>
                        </m:r>
                      </m:e>
                    </m:d>
                  </m:oMath>
                </a14:m>
                <a:r>
                  <a:rPr lang="en-US" altLang="zh-CN" dirty="0"/>
                  <a:t> :  A graph structure contains two disjoint vertex sets </a:t>
                </a:r>
                <a14:m>
                  <m:oMath xmlns:m="http://schemas.openxmlformats.org/officeDocument/2006/math">
                    <m:r>
                      <a:rPr lang="en-US" altLang="zh-CN" i="1">
                        <a:latin typeface="Cambria Math" panose="02040503050406030204" pitchFamily="18" charset="0"/>
                      </a:rPr>
                      <m:t>𝑈</m:t>
                    </m:r>
                    <m:r>
                      <a:rPr lang="en-US" altLang="zh-CN" i="1">
                        <a:latin typeface="Cambria Math" panose="02040503050406030204" pitchFamily="18" charset="0"/>
                      </a:rPr>
                      <m:t>,</m:t>
                    </m:r>
                    <m:r>
                      <a:rPr lang="en-US" altLang="zh-CN" i="1">
                        <a:latin typeface="Cambria Math" panose="02040503050406030204" pitchFamily="18" charset="0"/>
                      </a:rPr>
                      <m:t>𝑉</m:t>
                    </m:r>
                  </m:oMath>
                </a14:m>
                <a:r>
                  <a:rPr lang="en-US" altLang="zh-CN" dirty="0"/>
                  <a:t> and an edge set </a:t>
                </a:r>
                <a14:m>
                  <m:oMath xmlns:m="http://schemas.openxmlformats.org/officeDocument/2006/math">
                    <m:r>
                      <a:rPr lang="en-US" altLang="zh-CN" i="1">
                        <a:latin typeface="Cambria Math" panose="02040503050406030204" pitchFamily="18" charset="0"/>
                      </a:rPr>
                      <m:t>𝐸</m:t>
                    </m:r>
                    <m:r>
                      <a:rPr lang="en-US" altLang="zh-CN" i="1">
                        <a:latin typeface="Cambria Math" panose="02040503050406030204" pitchFamily="18" charset="0"/>
                      </a:rPr>
                      <m:t>.</m:t>
                    </m:r>
                    <m:r>
                      <a:rPr lang="en-US" altLang="zh-CN" i="1">
                        <a:latin typeface="Cambria Math" panose="02040503050406030204" pitchFamily="18" charset="0"/>
                      </a:rPr>
                      <m:t>𝐸</m:t>
                    </m:r>
                    <m:r>
                      <a:rPr lang="en-US" altLang="zh-CN" i="1">
                        <a:latin typeface="Cambria Math" panose="02040503050406030204" pitchFamily="18" charset="0"/>
                      </a:rPr>
                      <m:t>⊆</m:t>
                    </m:r>
                    <m:r>
                      <a:rPr lang="en-US" altLang="zh-CN" i="1">
                        <a:latin typeface="Cambria Math" panose="02040503050406030204" pitchFamily="18" charset="0"/>
                      </a:rPr>
                      <m:t>𝑈</m:t>
                    </m:r>
                    <m:r>
                      <a:rPr lang="en-US" altLang="zh-CN" i="1">
                        <a:latin typeface="Cambria Math" panose="02040503050406030204" pitchFamily="18" charset="0"/>
                      </a:rPr>
                      <m:t>×</m:t>
                    </m:r>
                    <m:r>
                      <a:rPr lang="en-US" altLang="zh-CN" i="1">
                        <a:latin typeface="Cambria Math" panose="02040503050406030204" pitchFamily="18" charset="0"/>
                      </a:rPr>
                      <m:t>𝑉</m:t>
                    </m:r>
                  </m:oMath>
                </a14:m>
                <a:r>
                  <a:rPr lang="en-US" altLang="zh-CN" dirty="0"/>
                  <a:t>.</a:t>
                </a:r>
              </a:p>
              <a:p>
                <a:pPr marL="800100" lvl="1" indent="-342900"/>
                <a:r>
                  <a:rPr lang="en-US" altLang="zh-CN" dirty="0">
                    <a:solidFill>
                      <a:srgbClr val="FFC000"/>
                    </a:solidFill>
                  </a:rPr>
                  <a:t>Biclique</a:t>
                </a:r>
                <a:r>
                  <a:rPr lang="en-US" altLang="zh-CN" dirty="0"/>
                  <a:t> : A complete bipartite graph in which every vertex is connected to every vertex in the opposite subset.</a:t>
                </a:r>
              </a:p>
              <a:p>
                <a:pPr marL="800100" lvl="1" indent="-342900"/>
                <a:r>
                  <a:rPr lang="en-US" altLang="zh-CN" dirty="0">
                    <a:solidFill>
                      <a:srgbClr val="FFC000"/>
                    </a:solidFill>
                  </a:rPr>
                  <a:t>Maximal biclique </a:t>
                </a:r>
                <a:r>
                  <a:rPr lang="en-US" altLang="zh-CN" dirty="0"/>
                  <a:t>: a biclique that can not be further enlarged to form a large biclique. </a:t>
                </a:r>
              </a:p>
              <a:p>
                <a:pPr>
                  <a:buFont typeface="Wingdings" panose="05000000000000000000" pitchFamily="2" charset="2"/>
                  <a:buChar char="Ø"/>
                </a:pPr>
                <a:r>
                  <a:rPr lang="en-US" altLang="zh-CN" b="1" dirty="0"/>
                  <a:t> Problem definition</a:t>
                </a:r>
              </a:p>
              <a:p>
                <a:pPr lvl="1"/>
                <a:r>
                  <a:rPr lang="en-US" altLang="zh-CN" dirty="0">
                    <a:solidFill>
                      <a:srgbClr val="FFC000"/>
                    </a:solidFill>
                  </a:rPr>
                  <a:t>Maximal biclique enumeration </a:t>
                </a:r>
                <a:r>
                  <a:rPr lang="en-US" altLang="zh-CN" dirty="0"/>
                  <a:t>(MBE) aims to find all maximal bicliques in </a:t>
                </a:r>
                <a14:m>
                  <m:oMath xmlns:m="http://schemas.openxmlformats.org/officeDocument/2006/math">
                    <m:r>
                      <a:rPr lang="en-US" altLang="zh-CN" i="1">
                        <a:latin typeface="Cambria Math" panose="02040503050406030204" pitchFamily="18" charset="0"/>
                      </a:rPr>
                      <m:t>𝐺</m:t>
                    </m:r>
                  </m:oMath>
                </a14:m>
                <a:r>
                  <a:rPr lang="en-US" altLang="zh-CN" dirty="0"/>
                  <a:t>.</a:t>
                </a:r>
                <a:endParaRPr lang="zh-CN" altLang="en-US" dirty="0"/>
              </a:p>
            </p:txBody>
          </p:sp>
        </mc:Choice>
        <mc:Fallback xmlns="">
          <p:sp>
            <p:nvSpPr>
              <p:cNvPr id="3" name="Content Placeholder 2">
                <a:extLst>
                  <a:ext uri="{FF2B5EF4-FFF2-40B4-BE49-F238E27FC236}">
                    <a16:creationId xmlns:a16="http://schemas.microsoft.com/office/drawing/2014/main" id="{EC943B99-B0B5-AFFD-19DA-74E9EF6BFB5D}"/>
                  </a:ext>
                </a:extLst>
              </p:cNvPr>
              <p:cNvSpPr>
                <a:spLocks noGrp="1" noRot="1" noChangeAspect="1" noMove="1" noResize="1" noEditPoints="1" noAdjustHandles="1" noChangeArrowheads="1" noChangeShapeType="1" noTextEdit="1"/>
              </p:cNvSpPr>
              <p:nvPr>
                <p:ph sz="half" idx="1"/>
              </p:nvPr>
            </p:nvSpPr>
            <p:spPr>
              <a:xfrm>
                <a:off x="685800" y="2194559"/>
                <a:ext cx="5334000" cy="4024125"/>
              </a:xfrm>
              <a:blipFill>
                <a:blip r:embed="rId3"/>
                <a:stretch>
                  <a:fillRect l="-1257" t="-3182"/>
                </a:stretch>
              </a:blipFill>
            </p:spPr>
            <p:txBody>
              <a:bodyPr/>
              <a:lstStyle/>
              <a:p>
                <a:r>
                  <a:rPr lang="zh-CN" altLang="en-US">
                    <a:noFill/>
                  </a:rPr>
                  <a:t> </a:t>
                </a:r>
              </a:p>
            </p:txBody>
          </p:sp>
        </mc:Fallback>
      </mc:AlternateContent>
      <p:sp>
        <p:nvSpPr>
          <p:cNvPr id="111" name="内容占位符 110">
            <a:extLst>
              <a:ext uri="{FF2B5EF4-FFF2-40B4-BE49-F238E27FC236}">
                <a16:creationId xmlns:a16="http://schemas.microsoft.com/office/drawing/2014/main" id="{F91BDA05-12EE-45F5-88EE-3295D762D1A2}"/>
              </a:ext>
            </a:extLst>
          </p:cNvPr>
          <p:cNvSpPr>
            <a:spLocks noGrp="1"/>
          </p:cNvSpPr>
          <p:nvPr>
            <p:ph sz="half" idx="2"/>
          </p:nvPr>
        </p:nvSpPr>
        <p:spPr>
          <a:xfrm>
            <a:off x="6172200" y="4691374"/>
            <a:ext cx="5334000" cy="629926"/>
          </a:xfrm>
        </p:spPr>
        <p:txBody>
          <a:bodyPr>
            <a:noAutofit/>
          </a:bodyPr>
          <a:lstStyle/>
          <a:p>
            <a:pPr marL="0" indent="0">
              <a:buNone/>
            </a:pPr>
            <a:r>
              <a:rPr lang="en-US" altLang="zh-CN" sz="1800" i="1" dirty="0">
                <a:latin typeface="Arial" panose="020B0604020202020204" pitchFamily="34" charset="0"/>
                <a:cs typeface="Arial" panose="020B0604020202020204" pitchFamily="34" charset="0"/>
              </a:rPr>
              <a:t>An example of a bipartite graph G</a:t>
            </a:r>
            <a:r>
              <a:rPr lang="en-US" altLang="zh-CN" sz="1800" i="1" baseline="-25000" dirty="0">
                <a:latin typeface="Arial" panose="020B0604020202020204" pitchFamily="34" charset="0"/>
                <a:cs typeface="Arial" panose="020B0604020202020204" pitchFamily="34" charset="0"/>
              </a:rPr>
              <a:t>0</a:t>
            </a:r>
            <a:r>
              <a:rPr lang="en-US" altLang="zh-CN" sz="1800" i="1" dirty="0">
                <a:latin typeface="Arial" panose="020B0604020202020204" pitchFamily="34" charset="0"/>
                <a:cs typeface="Arial" panose="020B0604020202020204" pitchFamily="34" charset="0"/>
              </a:rPr>
              <a:t> and a maximal biclique ({u</a:t>
            </a:r>
            <a:r>
              <a:rPr lang="en-US" altLang="zh-CN" sz="1800" i="1" baseline="-25000" dirty="0">
                <a:latin typeface="Arial" panose="020B0604020202020204" pitchFamily="34" charset="0"/>
                <a:cs typeface="Arial" panose="020B0604020202020204" pitchFamily="34" charset="0"/>
              </a:rPr>
              <a:t>0</a:t>
            </a:r>
            <a:r>
              <a:rPr lang="en-US" altLang="zh-CN" sz="1800" i="1" dirty="0">
                <a:latin typeface="Arial" panose="020B0604020202020204" pitchFamily="34" charset="0"/>
                <a:cs typeface="Arial" panose="020B0604020202020204" pitchFamily="34" charset="0"/>
              </a:rPr>
              <a:t>, u</a:t>
            </a:r>
            <a:r>
              <a:rPr lang="en-US" altLang="zh-CN" sz="1800" i="1" baseline="-25000" dirty="0">
                <a:latin typeface="Arial" panose="020B0604020202020204" pitchFamily="34" charset="0"/>
                <a:cs typeface="Arial" panose="020B0604020202020204" pitchFamily="34" charset="0"/>
              </a:rPr>
              <a:t>4</a:t>
            </a:r>
            <a:r>
              <a:rPr lang="en-US" altLang="zh-CN" sz="1800" i="1" dirty="0">
                <a:latin typeface="Arial" panose="020B0604020202020204" pitchFamily="34" charset="0"/>
                <a:cs typeface="Arial" panose="020B0604020202020204" pitchFamily="34" charset="0"/>
              </a:rPr>
              <a:t>, u</a:t>
            </a:r>
            <a:r>
              <a:rPr lang="en-US" altLang="zh-CN" sz="1800" i="1" baseline="-25000" dirty="0">
                <a:latin typeface="Arial" panose="020B0604020202020204" pitchFamily="34" charset="0"/>
                <a:cs typeface="Arial" panose="020B0604020202020204" pitchFamily="34" charset="0"/>
              </a:rPr>
              <a:t>5</a:t>
            </a:r>
            <a:r>
              <a:rPr lang="en-US" altLang="zh-CN" sz="1800" i="1" dirty="0">
                <a:latin typeface="Arial" panose="020B0604020202020204" pitchFamily="34" charset="0"/>
                <a:cs typeface="Arial" panose="020B0604020202020204" pitchFamily="34" charset="0"/>
              </a:rPr>
              <a:t>, u</a:t>
            </a:r>
            <a:r>
              <a:rPr lang="en-US" altLang="zh-CN" sz="1800" i="1" baseline="-25000" dirty="0">
                <a:latin typeface="Arial" panose="020B0604020202020204" pitchFamily="34" charset="0"/>
                <a:cs typeface="Arial" panose="020B0604020202020204" pitchFamily="34" charset="0"/>
              </a:rPr>
              <a:t>6</a:t>
            </a:r>
            <a:r>
              <a:rPr lang="en-US" altLang="zh-CN" sz="1800" i="1" dirty="0">
                <a:latin typeface="Arial" panose="020B0604020202020204" pitchFamily="34" charset="0"/>
                <a:cs typeface="Arial" panose="020B0604020202020204" pitchFamily="34" charset="0"/>
              </a:rPr>
              <a:t>}, {v</a:t>
            </a:r>
            <a:r>
              <a:rPr lang="en-US" altLang="zh-CN" sz="1800" i="1" baseline="-25000" dirty="0">
                <a:latin typeface="Arial" panose="020B0604020202020204" pitchFamily="34" charset="0"/>
                <a:cs typeface="Arial" panose="020B0604020202020204" pitchFamily="34" charset="0"/>
              </a:rPr>
              <a:t>0</a:t>
            </a:r>
            <a:r>
              <a:rPr lang="en-US" altLang="zh-CN" sz="1800" i="1" dirty="0">
                <a:latin typeface="Arial" panose="020B0604020202020204" pitchFamily="34" charset="0"/>
                <a:cs typeface="Arial" panose="020B0604020202020204" pitchFamily="34" charset="0"/>
              </a:rPr>
              <a:t>, v</a:t>
            </a:r>
            <a:r>
              <a:rPr lang="en-US" altLang="zh-CN" sz="1800" i="1" baseline="-25000" dirty="0">
                <a:latin typeface="Arial" panose="020B0604020202020204" pitchFamily="34" charset="0"/>
                <a:cs typeface="Arial" panose="020B0604020202020204" pitchFamily="34" charset="0"/>
              </a:rPr>
              <a:t>2</a:t>
            </a:r>
            <a:r>
              <a:rPr lang="en-US" altLang="zh-CN" sz="1800" i="1" dirty="0">
                <a:latin typeface="Arial" panose="020B0604020202020204" pitchFamily="34" charset="0"/>
                <a:cs typeface="Arial" panose="020B0604020202020204" pitchFamily="34" charset="0"/>
              </a:rPr>
              <a:t>, v</a:t>
            </a:r>
            <a:r>
              <a:rPr lang="en-US" altLang="zh-CN" sz="1800" i="1" baseline="-25000" dirty="0">
                <a:latin typeface="Arial" panose="020B0604020202020204" pitchFamily="34" charset="0"/>
                <a:cs typeface="Arial" panose="020B0604020202020204" pitchFamily="34" charset="0"/>
              </a:rPr>
              <a:t>3</a:t>
            </a:r>
            <a:r>
              <a:rPr lang="en-US" altLang="zh-CN" sz="1800" i="1" dirty="0">
                <a:latin typeface="Arial" panose="020B0604020202020204" pitchFamily="34" charset="0"/>
                <a:cs typeface="Arial" panose="020B0604020202020204" pitchFamily="34" charset="0"/>
              </a:rPr>
              <a:t>}) in G</a:t>
            </a:r>
            <a:r>
              <a:rPr lang="en-US" altLang="zh-CN" sz="1800" i="1" baseline="-25000" dirty="0">
                <a:latin typeface="Arial" panose="020B0604020202020204" pitchFamily="34" charset="0"/>
                <a:cs typeface="Arial" panose="020B0604020202020204" pitchFamily="34" charset="0"/>
              </a:rPr>
              <a:t>0</a:t>
            </a:r>
            <a:r>
              <a:rPr lang="en-US" altLang="zh-CN" sz="1800" i="1" dirty="0">
                <a:latin typeface="Arial" panose="020B0604020202020204" pitchFamily="34" charset="0"/>
                <a:cs typeface="Arial" panose="020B0604020202020204" pitchFamily="34" charset="0"/>
              </a:rPr>
              <a:t>.</a:t>
            </a:r>
            <a:endParaRPr lang="zh-CN" altLang="en-US" sz="1800" i="1" dirty="0">
              <a:latin typeface="Arial" panose="020B0604020202020204" pitchFamily="34" charset="0"/>
              <a:cs typeface="Arial" panose="020B0604020202020204" pitchFamily="34" charset="0"/>
            </a:endParaRPr>
          </a:p>
        </p:txBody>
      </p:sp>
      <p:cxnSp>
        <p:nvCxnSpPr>
          <p:cNvPr id="113" name="直接连接符 112">
            <a:extLst>
              <a:ext uri="{FF2B5EF4-FFF2-40B4-BE49-F238E27FC236}">
                <a16:creationId xmlns:a16="http://schemas.microsoft.com/office/drawing/2014/main" id="{055F0A07-B097-4434-888C-13335CB3F35E}"/>
              </a:ext>
            </a:extLst>
          </p:cNvPr>
          <p:cNvCxnSpPr>
            <a:cxnSpLocks/>
            <a:stCxn id="140" idx="6"/>
            <a:endCxn id="150" idx="2"/>
          </p:cNvCxnSpPr>
          <p:nvPr/>
        </p:nvCxnSpPr>
        <p:spPr>
          <a:xfrm rot="16200000">
            <a:off x="7383605" y="3192038"/>
            <a:ext cx="747189" cy="860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14" name="直接连接符 113">
            <a:extLst>
              <a:ext uri="{FF2B5EF4-FFF2-40B4-BE49-F238E27FC236}">
                <a16:creationId xmlns:a16="http://schemas.microsoft.com/office/drawing/2014/main" id="{0FD6E5D4-4C23-449E-9401-2C40DE56956A}"/>
              </a:ext>
            </a:extLst>
          </p:cNvPr>
          <p:cNvCxnSpPr>
            <a:cxnSpLocks/>
            <a:stCxn id="141" idx="6"/>
            <a:endCxn id="150" idx="2"/>
          </p:cNvCxnSpPr>
          <p:nvPr/>
        </p:nvCxnSpPr>
        <p:spPr>
          <a:xfrm rot="16200000">
            <a:off x="7599605" y="3408038"/>
            <a:ext cx="747189" cy="428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15" name="直接连接符 114">
            <a:extLst>
              <a:ext uri="{FF2B5EF4-FFF2-40B4-BE49-F238E27FC236}">
                <a16:creationId xmlns:a16="http://schemas.microsoft.com/office/drawing/2014/main" id="{24449056-81B0-49CA-B41E-BA121F6937DB}"/>
              </a:ext>
            </a:extLst>
          </p:cNvPr>
          <p:cNvCxnSpPr>
            <a:cxnSpLocks/>
            <a:stCxn id="146" idx="6"/>
            <a:endCxn id="150" idx="2"/>
          </p:cNvCxnSpPr>
          <p:nvPr/>
        </p:nvCxnSpPr>
        <p:spPr>
          <a:xfrm rot="16200000" flipV="1">
            <a:off x="8679605" y="2756038"/>
            <a:ext cx="747189" cy="1732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16" name="直接连接符 115">
            <a:extLst>
              <a:ext uri="{FF2B5EF4-FFF2-40B4-BE49-F238E27FC236}">
                <a16:creationId xmlns:a16="http://schemas.microsoft.com/office/drawing/2014/main" id="{61526E55-297F-4493-A979-313A5E306CB9}"/>
              </a:ext>
            </a:extLst>
          </p:cNvPr>
          <p:cNvCxnSpPr>
            <a:cxnSpLocks/>
            <a:stCxn id="147" idx="6"/>
            <a:endCxn id="152" idx="2"/>
          </p:cNvCxnSpPr>
          <p:nvPr/>
        </p:nvCxnSpPr>
        <p:spPr>
          <a:xfrm rot="16200000" flipV="1">
            <a:off x="9329765" y="2974198"/>
            <a:ext cx="747189" cy="129568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17" name="直接连接符 116">
            <a:extLst>
              <a:ext uri="{FF2B5EF4-FFF2-40B4-BE49-F238E27FC236}">
                <a16:creationId xmlns:a16="http://schemas.microsoft.com/office/drawing/2014/main" id="{E7938A76-7287-4932-9B62-B17E2D301B80}"/>
              </a:ext>
            </a:extLst>
          </p:cNvPr>
          <p:cNvCxnSpPr>
            <a:cxnSpLocks/>
            <a:stCxn id="148" idx="6"/>
            <a:endCxn id="151" idx="2"/>
          </p:cNvCxnSpPr>
          <p:nvPr/>
        </p:nvCxnSpPr>
        <p:spPr>
          <a:xfrm rot="16200000">
            <a:off x="7385605" y="2758038"/>
            <a:ext cx="747189" cy="1728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18" name="直接连接符 117">
            <a:extLst>
              <a:ext uri="{FF2B5EF4-FFF2-40B4-BE49-F238E27FC236}">
                <a16:creationId xmlns:a16="http://schemas.microsoft.com/office/drawing/2014/main" id="{E4D721EB-7B67-458E-9FEC-E87584EF2071}"/>
              </a:ext>
            </a:extLst>
          </p:cNvPr>
          <p:cNvCxnSpPr>
            <a:cxnSpLocks/>
            <a:stCxn id="140" idx="6"/>
            <a:endCxn id="151" idx="2"/>
          </p:cNvCxnSpPr>
          <p:nvPr/>
        </p:nvCxnSpPr>
        <p:spPr>
          <a:xfrm rot="16200000">
            <a:off x="7601605" y="2974038"/>
            <a:ext cx="747189" cy="1296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19" name="直接连接符 118">
            <a:extLst>
              <a:ext uri="{FF2B5EF4-FFF2-40B4-BE49-F238E27FC236}">
                <a16:creationId xmlns:a16="http://schemas.microsoft.com/office/drawing/2014/main" id="{690238BA-E803-441E-BAEF-820ACFB7ECBE}"/>
              </a:ext>
            </a:extLst>
          </p:cNvPr>
          <p:cNvCxnSpPr>
            <a:cxnSpLocks/>
            <a:stCxn id="141" idx="6"/>
            <a:endCxn id="151" idx="2"/>
          </p:cNvCxnSpPr>
          <p:nvPr/>
        </p:nvCxnSpPr>
        <p:spPr>
          <a:xfrm rot="16200000">
            <a:off x="7817605" y="3190038"/>
            <a:ext cx="747189" cy="864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20" name="直接连接符 119">
            <a:extLst>
              <a:ext uri="{FF2B5EF4-FFF2-40B4-BE49-F238E27FC236}">
                <a16:creationId xmlns:a16="http://schemas.microsoft.com/office/drawing/2014/main" id="{6B9F7CC3-4A50-4C53-A2ED-02E95BEFF51E}"/>
              </a:ext>
            </a:extLst>
          </p:cNvPr>
          <p:cNvCxnSpPr>
            <a:cxnSpLocks/>
            <a:stCxn id="142" idx="6"/>
            <a:endCxn id="151" idx="2"/>
          </p:cNvCxnSpPr>
          <p:nvPr/>
        </p:nvCxnSpPr>
        <p:spPr>
          <a:xfrm rot="16200000">
            <a:off x="8033605" y="3406038"/>
            <a:ext cx="747189" cy="432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21" name="直接连接符 120">
            <a:extLst>
              <a:ext uri="{FF2B5EF4-FFF2-40B4-BE49-F238E27FC236}">
                <a16:creationId xmlns:a16="http://schemas.microsoft.com/office/drawing/2014/main" id="{6612E0DD-6C0F-4031-B909-2215A9560F4B}"/>
              </a:ext>
            </a:extLst>
          </p:cNvPr>
          <p:cNvCxnSpPr>
            <a:cxnSpLocks/>
            <a:stCxn id="140" idx="6"/>
            <a:endCxn id="152" idx="2"/>
          </p:cNvCxnSpPr>
          <p:nvPr/>
        </p:nvCxnSpPr>
        <p:spPr>
          <a:xfrm rot="16200000">
            <a:off x="7817765" y="2757878"/>
            <a:ext cx="747189" cy="172832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22" name="直接连接符 121">
            <a:extLst>
              <a:ext uri="{FF2B5EF4-FFF2-40B4-BE49-F238E27FC236}">
                <a16:creationId xmlns:a16="http://schemas.microsoft.com/office/drawing/2014/main" id="{FBD0E0A9-77A8-4B6D-B289-9E73C3552EA3}"/>
              </a:ext>
            </a:extLst>
          </p:cNvPr>
          <p:cNvCxnSpPr>
            <a:cxnSpLocks/>
            <a:stCxn id="142" idx="6"/>
            <a:endCxn id="152" idx="2"/>
          </p:cNvCxnSpPr>
          <p:nvPr/>
        </p:nvCxnSpPr>
        <p:spPr>
          <a:xfrm rot="16200000">
            <a:off x="8249765" y="3189878"/>
            <a:ext cx="747189" cy="86432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23" name="直接连接符 122">
            <a:extLst>
              <a:ext uri="{FF2B5EF4-FFF2-40B4-BE49-F238E27FC236}">
                <a16:creationId xmlns:a16="http://schemas.microsoft.com/office/drawing/2014/main" id="{D0EFA8C9-8922-4BBF-B041-1CFF61D37E98}"/>
              </a:ext>
            </a:extLst>
          </p:cNvPr>
          <p:cNvCxnSpPr>
            <a:cxnSpLocks/>
            <a:stCxn id="146" idx="6"/>
            <a:endCxn id="152" idx="2"/>
          </p:cNvCxnSpPr>
          <p:nvPr/>
        </p:nvCxnSpPr>
        <p:spPr>
          <a:xfrm rot="16200000" flipV="1">
            <a:off x="9113765" y="3190198"/>
            <a:ext cx="747189" cy="86368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24" name="直接连接符 123">
            <a:extLst>
              <a:ext uri="{FF2B5EF4-FFF2-40B4-BE49-F238E27FC236}">
                <a16:creationId xmlns:a16="http://schemas.microsoft.com/office/drawing/2014/main" id="{8747746A-3DF6-4B37-ACED-6462FB055806}"/>
              </a:ext>
            </a:extLst>
          </p:cNvPr>
          <p:cNvCxnSpPr>
            <a:cxnSpLocks/>
            <a:stCxn id="142" idx="6"/>
            <a:endCxn id="153" idx="2"/>
          </p:cNvCxnSpPr>
          <p:nvPr/>
        </p:nvCxnSpPr>
        <p:spPr>
          <a:xfrm rot="16200000">
            <a:off x="8465605" y="2974038"/>
            <a:ext cx="747189" cy="1296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25" name="直接连接符 124">
            <a:extLst>
              <a:ext uri="{FF2B5EF4-FFF2-40B4-BE49-F238E27FC236}">
                <a16:creationId xmlns:a16="http://schemas.microsoft.com/office/drawing/2014/main" id="{3E47139E-2602-4545-A33C-BEC7F7BEF0C9}"/>
              </a:ext>
            </a:extLst>
          </p:cNvPr>
          <p:cNvCxnSpPr>
            <a:cxnSpLocks/>
            <a:stCxn id="147" idx="6"/>
            <a:endCxn id="153" idx="2"/>
          </p:cNvCxnSpPr>
          <p:nvPr/>
        </p:nvCxnSpPr>
        <p:spPr>
          <a:xfrm rot="16200000" flipV="1">
            <a:off x="9545605" y="3190038"/>
            <a:ext cx="747189" cy="864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26" name="直接连接符 125">
            <a:extLst>
              <a:ext uri="{FF2B5EF4-FFF2-40B4-BE49-F238E27FC236}">
                <a16:creationId xmlns:a16="http://schemas.microsoft.com/office/drawing/2014/main" id="{1343221B-5EC5-4444-88AC-28CC99AD7667}"/>
              </a:ext>
            </a:extLst>
          </p:cNvPr>
          <p:cNvCxnSpPr>
            <a:cxnSpLocks/>
            <a:stCxn id="149" idx="6"/>
            <a:endCxn id="153" idx="2"/>
          </p:cNvCxnSpPr>
          <p:nvPr/>
        </p:nvCxnSpPr>
        <p:spPr>
          <a:xfrm rot="16200000" flipV="1">
            <a:off x="9761605" y="2974038"/>
            <a:ext cx="747189" cy="1296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27" name="直接连接符 126">
            <a:extLst>
              <a:ext uri="{FF2B5EF4-FFF2-40B4-BE49-F238E27FC236}">
                <a16:creationId xmlns:a16="http://schemas.microsoft.com/office/drawing/2014/main" id="{684F4C9F-CC12-4A71-AB74-B49DF984169B}"/>
              </a:ext>
            </a:extLst>
          </p:cNvPr>
          <p:cNvCxnSpPr>
            <a:cxnSpLocks/>
            <a:stCxn id="148" idx="6"/>
            <a:endCxn id="150" idx="2"/>
          </p:cNvCxnSpPr>
          <p:nvPr/>
        </p:nvCxnSpPr>
        <p:spPr>
          <a:xfrm rot="16200000">
            <a:off x="7167605" y="2976038"/>
            <a:ext cx="747189" cy="129200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cxnSp>
        <p:nvCxnSpPr>
          <p:cNvPr id="128" name="直接连接符 127">
            <a:extLst>
              <a:ext uri="{FF2B5EF4-FFF2-40B4-BE49-F238E27FC236}">
                <a16:creationId xmlns:a16="http://schemas.microsoft.com/office/drawing/2014/main" id="{0394FFA6-A997-4A6B-B683-879471F2C5E3}"/>
              </a:ext>
            </a:extLst>
          </p:cNvPr>
          <p:cNvCxnSpPr>
            <a:cxnSpLocks/>
            <a:stCxn id="143" idx="6"/>
            <a:endCxn id="150" idx="2"/>
          </p:cNvCxnSpPr>
          <p:nvPr/>
        </p:nvCxnSpPr>
        <p:spPr>
          <a:xfrm rot="16200000" flipV="1">
            <a:off x="8031605" y="3404038"/>
            <a:ext cx="747189" cy="43600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cxnSp>
        <p:nvCxnSpPr>
          <p:cNvPr id="129" name="直接连接符 128">
            <a:extLst>
              <a:ext uri="{FF2B5EF4-FFF2-40B4-BE49-F238E27FC236}">
                <a16:creationId xmlns:a16="http://schemas.microsoft.com/office/drawing/2014/main" id="{11C6EA5D-D408-47A7-BB1B-503E4128AF5B}"/>
              </a:ext>
            </a:extLst>
          </p:cNvPr>
          <p:cNvCxnSpPr>
            <a:cxnSpLocks/>
            <a:stCxn id="144" idx="6"/>
            <a:endCxn id="150" idx="2"/>
          </p:cNvCxnSpPr>
          <p:nvPr/>
        </p:nvCxnSpPr>
        <p:spPr>
          <a:xfrm rot="16200000" flipV="1">
            <a:off x="8247605" y="3188038"/>
            <a:ext cx="747189" cy="86800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cxnSp>
        <p:nvCxnSpPr>
          <p:cNvPr id="130" name="直接连接符 129">
            <a:extLst>
              <a:ext uri="{FF2B5EF4-FFF2-40B4-BE49-F238E27FC236}">
                <a16:creationId xmlns:a16="http://schemas.microsoft.com/office/drawing/2014/main" id="{9D882628-BA38-46BA-9B11-01E261E06335}"/>
              </a:ext>
            </a:extLst>
          </p:cNvPr>
          <p:cNvCxnSpPr>
            <a:cxnSpLocks/>
            <a:stCxn id="145" idx="6"/>
            <a:endCxn id="150" idx="2"/>
          </p:cNvCxnSpPr>
          <p:nvPr/>
        </p:nvCxnSpPr>
        <p:spPr>
          <a:xfrm rot="16200000" flipV="1">
            <a:off x="8463605" y="2972038"/>
            <a:ext cx="747189" cy="130000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cxnSp>
        <p:nvCxnSpPr>
          <p:cNvPr id="132" name="直接连接符 131">
            <a:extLst>
              <a:ext uri="{FF2B5EF4-FFF2-40B4-BE49-F238E27FC236}">
                <a16:creationId xmlns:a16="http://schemas.microsoft.com/office/drawing/2014/main" id="{59DB4D15-0C77-4A4C-BE7D-DC3F0D641BF7}"/>
              </a:ext>
            </a:extLst>
          </p:cNvPr>
          <p:cNvCxnSpPr>
            <a:cxnSpLocks/>
            <a:stCxn id="148" idx="6"/>
            <a:endCxn id="152" idx="2"/>
          </p:cNvCxnSpPr>
          <p:nvPr/>
        </p:nvCxnSpPr>
        <p:spPr>
          <a:xfrm rot="16200000">
            <a:off x="7601765" y="2541878"/>
            <a:ext cx="747189" cy="216032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cxnSp>
        <p:nvCxnSpPr>
          <p:cNvPr id="133" name="直接连接符 132">
            <a:extLst>
              <a:ext uri="{FF2B5EF4-FFF2-40B4-BE49-F238E27FC236}">
                <a16:creationId xmlns:a16="http://schemas.microsoft.com/office/drawing/2014/main" id="{B45FBC2F-E623-41E5-AFB6-65804156E8FA}"/>
              </a:ext>
            </a:extLst>
          </p:cNvPr>
          <p:cNvCxnSpPr>
            <a:cxnSpLocks/>
            <a:stCxn id="143" idx="6"/>
            <a:endCxn id="152" idx="2"/>
          </p:cNvCxnSpPr>
          <p:nvPr/>
        </p:nvCxnSpPr>
        <p:spPr>
          <a:xfrm rot="16200000">
            <a:off x="8465765" y="3405878"/>
            <a:ext cx="747189" cy="43232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cxnSp>
        <p:nvCxnSpPr>
          <p:cNvPr id="134" name="直接连接符 133">
            <a:extLst>
              <a:ext uri="{FF2B5EF4-FFF2-40B4-BE49-F238E27FC236}">
                <a16:creationId xmlns:a16="http://schemas.microsoft.com/office/drawing/2014/main" id="{AB4FD77B-E0D2-4564-B1E6-0EF4393F9F3E}"/>
              </a:ext>
            </a:extLst>
          </p:cNvPr>
          <p:cNvCxnSpPr>
            <a:cxnSpLocks/>
            <a:stCxn id="144" idx="6"/>
            <a:endCxn id="152" idx="2"/>
          </p:cNvCxnSpPr>
          <p:nvPr/>
        </p:nvCxnSpPr>
        <p:spPr>
          <a:xfrm rot="16200000">
            <a:off x="8681765" y="3621878"/>
            <a:ext cx="747189" cy="32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cxnSp>
        <p:nvCxnSpPr>
          <p:cNvPr id="135" name="直接连接符 134">
            <a:extLst>
              <a:ext uri="{FF2B5EF4-FFF2-40B4-BE49-F238E27FC236}">
                <a16:creationId xmlns:a16="http://schemas.microsoft.com/office/drawing/2014/main" id="{AB39B611-CB40-4ECC-8A6F-CEF18AF077E9}"/>
              </a:ext>
            </a:extLst>
          </p:cNvPr>
          <p:cNvCxnSpPr>
            <a:cxnSpLocks/>
            <a:stCxn id="145" idx="6"/>
            <a:endCxn id="152" idx="2"/>
          </p:cNvCxnSpPr>
          <p:nvPr/>
        </p:nvCxnSpPr>
        <p:spPr>
          <a:xfrm rot="16200000" flipV="1">
            <a:off x="8897765" y="3406198"/>
            <a:ext cx="747189" cy="43168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cxnSp>
        <p:nvCxnSpPr>
          <p:cNvPr id="136" name="直接连接符 135">
            <a:extLst>
              <a:ext uri="{FF2B5EF4-FFF2-40B4-BE49-F238E27FC236}">
                <a16:creationId xmlns:a16="http://schemas.microsoft.com/office/drawing/2014/main" id="{593C9594-4839-46FF-973E-836A66FBF9BD}"/>
              </a:ext>
            </a:extLst>
          </p:cNvPr>
          <p:cNvCxnSpPr>
            <a:cxnSpLocks/>
            <a:stCxn id="148" idx="6"/>
            <a:endCxn id="153" idx="2"/>
          </p:cNvCxnSpPr>
          <p:nvPr/>
        </p:nvCxnSpPr>
        <p:spPr>
          <a:xfrm rot="16200000">
            <a:off x="7817605" y="2326038"/>
            <a:ext cx="747189" cy="259200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cxnSp>
        <p:nvCxnSpPr>
          <p:cNvPr id="137" name="直接连接符 136">
            <a:extLst>
              <a:ext uri="{FF2B5EF4-FFF2-40B4-BE49-F238E27FC236}">
                <a16:creationId xmlns:a16="http://schemas.microsoft.com/office/drawing/2014/main" id="{BF0F5118-A76A-4107-B486-415BBAF214BB}"/>
              </a:ext>
            </a:extLst>
          </p:cNvPr>
          <p:cNvCxnSpPr>
            <a:cxnSpLocks/>
            <a:stCxn id="143" idx="6"/>
            <a:endCxn id="153" idx="2"/>
          </p:cNvCxnSpPr>
          <p:nvPr/>
        </p:nvCxnSpPr>
        <p:spPr>
          <a:xfrm rot="16200000">
            <a:off x="8681605" y="3190038"/>
            <a:ext cx="747189" cy="86400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cxnSp>
        <p:nvCxnSpPr>
          <p:cNvPr id="138" name="直接连接符 137">
            <a:extLst>
              <a:ext uri="{FF2B5EF4-FFF2-40B4-BE49-F238E27FC236}">
                <a16:creationId xmlns:a16="http://schemas.microsoft.com/office/drawing/2014/main" id="{55922986-73FA-445F-8DC4-8521F4C3BF39}"/>
              </a:ext>
            </a:extLst>
          </p:cNvPr>
          <p:cNvCxnSpPr>
            <a:cxnSpLocks/>
            <a:stCxn id="144" idx="6"/>
            <a:endCxn id="153" idx="2"/>
          </p:cNvCxnSpPr>
          <p:nvPr/>
        </p:nvCxnSpPr>
        <p:spPr>
          <a:xfrm rot="16200000">
            <a:off x="8897605" y="3406038"/>
            <a:ext cx="747189" cy="43200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cxnSp>
        <p:nvCxnSpPr>
          <p:cNvPr id="139" name="直接连接符 138">
            <a:extLst>
              <a:ext uri="{FF2B5EF4-FFF2-40B4-BE49-F238E27FC236}">
                <a16:creationId xmlns:a16="http://schemas.microsoft.com/office/drawing/2014/main" id="{38BAF841-449B-4038-9359-6841A0DB1122}"/>
              </a:ext>
            </a:extLst>
          </p:cNvPr>
          <p:cNvCxnSpPr>
            <a:cxnSpLocks/>
            <a:stCxn id="145" idx="6"/>
            <a:endCxn id="153" idx="2"/>
          </p:cNvCxnSpPr>
          <p:nvPr/>
        </p:nvCxnSpPr>
        <p:spPr>
          <a:xfrm rot="16200000">
            <a:off x="9113605" y="3622038"/>
            <a:ext cx="747189" cy="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sp>
        <p:nvSpPr>
          <p:cNvPr id="140" name="椭圆 139">
            <a:extLst>
              <a:ext uri="{FF2B5EF4-FFF2-40B4-BE49-F238E27FC236}">
                <a16:creationId xmlns:a16="http://schemas.microsoft.com/office/drawing/2014/main" id="{3A75AF66-10EE-4B45-AA2A-1D6C5382D3E6}"/>
              </a:ext>
            </a:extLst>
          </p:cNvPr>
          <p:cNvSpPr/>
          <p:nvPr/>
        </p:nvSpPr>
        <p:spPr>
          <a:xfrm rot="16200000">
            <a:off x="7165200" y="3995633"/>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1</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141" name="椭圆 140">
            <a:extLst>
              <a:ext uri="{FF2B5EF4-FFF2-40B4-BE49-F238E27FC236}">
                <a16:creationId xmlns:a16="http://schemas.microsoft.com/office/drawing/2014/main" id="{ACE2B322-7206-4CB3-BFD4-374FACD3D5CB}"/>
              </a:ext>
            </a:extLst>
          </p:cNvPr>
          <p:cNvSpPr/>
          <p:nvPr/>
        </p:nvSpPr>
        <p:spPr>
          <a:xfrm rot="16200000">
            <a:off x="7597200" y="3995633"/>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2</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142" name="椭圆 141">
            <a:extLst>
              <a:ext uri="{FF2B5EF4-FFF2-40B4-BE49-F238E27FC236}">
                <a16:creationId xmlns:a16="http://schemas.microsoft.com/office/drawing/2014/main" id="{518B3018-4C20-4D1A-929F-C3C48B46768A}"/>
              </a:ext>
            </a:extLst>
          </p:cNvPr>
          <p:cNvSpPr/>
          <p:nvPr/>
        </p:nvSpPr>
        <p:spPr>
          <a:xfrm rot="16200000">
            <a:off x="8029200" y="3995632"/>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3</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143" name="椭圆 142">
            <a:extLst>
              <a:ext uri="{FF2B5EF4-FFF2-40B4-BE49-F238E27FC236}">
                <a16:creationId xmlns:a16="http://schemas.microsoft.com/office/drawing/2014/main" id="{70F28948-F928-4584-9A0B-D369FF5A71A6}"/>
              </a:ext>
            </a:extLst>
          </p:cNvPr>
          <p:cNvSpPr/>
          <p:nvPr/>
        </p:nvSpPr>
        <p:spPr>
          <a:xfrm rot="16200000">
            <a:off x="8461200" y="3995632"/>
            <a:ext cx="324000" cy="324000"/>
          </a:xfrm>
          <a:prstGeom prst="ellipse">
            <a:avLst/>
          </a:prstGeom>
          <a:solidFill>
            <a:srgbClr val="FF9B9B"/>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4</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144" name="椭圆 143">
            <a:extLst>
              <a:ext uri="{FF2B5EF4-FFF2-40B4-BE49-F238E27FC236}">
                <a16:creationId xmlns:a16="http://schemas.microsoft.com/office/drawing/2014/main" id="{15735008-3405-41E1-9F58-27C8FAC23693}"/>
              </a:ext>
            </a:extLst>
          </p:cNvPr>
          <p:cNvSpPr/>
          <p:nvPr/>
        </p:nvSpPr>
        <p:spPr>
          <a:xfrm rot="16200000">
            <a:off x="8893200" y="3995632"/>
            <a:ext cx="324000" cy="324000"/>
          </a:xfrm>
          <a:prstGeom prst="ellipse">
            <a:avLst/>
          </a:prstGeom>
          <a:solidFill>
            <a:srgbClr val="FF9B9B"/>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5</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145" name="椭圆 144">
            <a:extLst>
              <a:ext uri="{FF2B5EF4-FFF2-40B4-BE49-F238E27FC236}">
                <a16:creationId xmlns:a16="http://schemas.microsoft.com/office/drawing/2014/main" id="{E2EC2C7F-0A66-471C-8A14-E433DE2F1DEF}"/>
              </a:ext>
            </a:extLst>
          </p:cNvPr>
          <p:cNvSpPr/>
          <p:nvPr/>
        </p:nvSpPr>
        <p:spPr>
          <a:xfrm rot="16200000">
            <a:off x="9325200" y="3995632"/>
            <a:ext cx="324000" cy="324000"/>
          </a:xfrm>
          <a:prstGeom prst="ellipse">
            <a:avLst/>
          </a:prstGeom>
          <a:solidFill>
            <a:srgbClr val="FF9B9B"/>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6</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146" name="椭圆 145">
            <a:extLst>
              <a:ext uri="{FF2B5EF4-FFF2-40B4-BE49-F238E27FC236}">
                <a16:creationId xmlns:a16="http://schemas.microsoft.com/office/drawing/2014/main" id="{A7E06589-7CDE-4415-B13C-0158531ADFEA}"/>
              </a:ext>
            </a:extLst>
          </p:cNvPr>
          <p:cNvSpPr/>
          <p:nvPr/>
        </p:nvSpPr>
        <p:spPr>
          <a:xfrm rot="16200000">
            <a:off x="9757200" y="3995632"/>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7</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147" name="椭圆 146">
            <a:extLst>
              <a:ext uri="{FF2B5EF4-FFF2-40B4-BE49-F238E27FC236}">
                <a16:creationId xmlns:a16="http://schemas.microsoft.com/office/drawing/2014/main" id="{0813F3BE-7067-4B04-9B47-83BB26A11016}"/>
              </a:ext>
            </a:extLst>
          </p:cNvPr>
          <p:cNvSpPr/>
          <p:nvPr/>
        </p:nvSpPr>
        <p:spPr>
          <a:xfrm rot="16200000">
            <a:off x="10189200" y="3995632"/>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8</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148" name="椭圆 147">
            <a:extLst>
              <a:ext uri="{FF2B5EF4-FFF2-40B4-BE49-F238E27FC236}">
                <a16:creationId xmlns:a16="http://schemas.microsoft.com/office/drawing/2014/main" id="{E57688F8-6968-4110-B795-6A9D0CA6F1BD}"/>
              </a:ext>
            </a:extLst>
          </p:cNvPr>
          <p:cNvSpPr/>
          <p:nvPr/>
        </p:nvSpPr>
        <p:spPr>
          <a:xfrm rot="16200000">
            <a:off x="6733200" y="3995633"/>
            <a:ext cx="324000" cy="324000"/>
          </a:xfrm>
          <a:prstGeom prst="ellipse">
            <a:avLst/>
          </a:prstGeom>
          <a:solidFill>
            <a:srgbClr val="FF9B9B"/>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0</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149" name="椭圆 148">
            <a:extLst>
              <a:ext uri="{FF2B5EF4-FFF2-40B4-BE49-F238E27FC236}">
                <a16:creationId xmlns:a16="http://schemas.microsoft.com/office/drawing/2014/main" id="{3DC18CDA-2341-4600-A492-6C5E725BAB64}"/>
              </a:ext>
            </a:extLst>
          </p:cNvPr>
          <p:cNvSpPr/>
          <p:nvPr/>
        </p:nvSpPr>
        <p:spPr>
          <a:xfrm rot="16200000">
            <a:off x="10621200" y="3995632"/>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9</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150" name="椭圆 149">
            <a:extLst>
              <a:ext uri="{FF2B5EF4-FFF2-40B4-BE49-F238E27FC236}">
                <a16:creationId xmlns:a16="http://schemas.microsoft.com/office/drawing/2014/main" id="{DE8EA3D3-2BEC-4F00-890C-C7C3A18C535A}"/>
              </a:ext>
            </a:extLst>
          </p:cNvPr>
          <p:cNvSpPr/>
          <p:nvPr/>
        </p:nvSpPr>
        <p:spPr>
          <a:xfrm rot="16200000">
            <a:off x="8025200" y="2924443"/>
            <a:ext cx="324000" cy="324000"/>
          </a:xfrm>
          <a:prstGeom prst="ellipse">
            <a:avLst/>
          </a:prstGeom>
          <a:solidFill>
            <a:srgbClr val="92C89F"/>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v</a:t>
            </a:r>
            <a:r>
              <a:rPr lang="en-US" altLang="zh-CN" sz="1600" b="1" baseline="-25000" dirty="0">
                <a:solidFill>
                  <a:sysClr val="windowText" lastClr="000000"/>
                </a:solidFill>
                <a:latin typeface="Arial" panose="020B0604020202020204" pitchFamily="34" charset="0"/>
                <a:cs typeface="Arial" panose="020B0604020202020204" pitchFamily="34" charset="0"/>
              </a:rPr>
              <a:t>0</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151" name="椭圆 150">
            <a:extLst>
              <a:ext uri="{FF2B5EF4-FFF2-40B4-BE49-F238E27FC236}">
                <a16:creationId xmlns:a16="http://schemas.microsoft.com/office/drawing/2014/main" id="{949C93FA-EC6D-44AB-A77F-C92DCCB28B24}"/>
              </a:ext>
            </a:extLst>
          </p:cNvPr>
          <p:cNvSpPr/>
          <p:nvPr/>
        </p:nvSpPr>
        <p:spPr>
          <a:xfrm rot="16200000">
            <a:off x="8461200" y="2924443"/>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v</a:t>
            </a:r>
            <a:r>
              <a:rPr lang="en-US" altLang="zh-CN" sz="1600" b="1" baseline="-25000" dirty="0">
                <a:solidFill>
                  <a:sysClr val="windowText" lastClr="000000"/>
                </a:solidFill>
                <a:latin typeface="Arial" panose="020B0604020202020204" pitchFamily="34" charset="0"/>
                <a:cs typeface="Arial" panose="020B0604020202020204" pitchFamily="34" charset="0"/>
              </a:rPr>
              <a:t>1</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152" name="椭圆 151">
            <a:extLst>
              <a:ext uri="{FF2B5EF4-FFF2-40B4-BE49-F238E27FC236}">
                <a16:creationId xmlns:a16="http://schemas.microsoft.com/office/drawing/2014/main" id="{51C1F4DB-5EB7-4D55-BC05-7213D2AA1DF2}"/>
              </a:ext>
            </a:extLst>
          </p:cNvPr>
          <p:cNvSpPr/>
          <p:nvPr/>
        </p:nvSpPr>
        <p:spPr>
          <a:xfrm rot="16200000">
            <a:off x="8893520" y="2924443"/>
            <a:ext cx="324000" cy="324000"/>
          </a:xfrm>
          <a:prstGeom prst="ellipse">
            <a:avLst/>
          </a:prstGeom>
          <a:solidFill>
            <a:srgbClr val="92C89F"/>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v</a:t>
            </a:r>
            <a:r>
              <a:rPr lang="en-US" altLang="zh-CN" sz="1600" b="1" baseline="-25000" dirty="0">
                <a:solidFill>
                  <a:sysClr val="windowText" lastClr="000000"/>
                </a:solidFill>
                <a:latin typeface="Arial" panose="020B0604020202020204" pitchFamily="34" charset="0"/>
                <a:cs typeface="Arial" panose="020B0604020202020204" pitchFamily="34" charset="0"/>
              </a:rPr>
              <a:t>2</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153" name="椭圆 152">
            <a:extLst>
              <a:ext uri="{FF2B5EF4-FFF2-40B4-BE49-F238E27FC236}">
                <a16:creationId xmlns:a16="http://schemas.microsoft.com/office/drawing/2014/main" id="{33AA0CCC-0D73-455F-BEF9-670E62FB0E60}"/>
              </a:ext>
            </a:extLst>
          </p:cNvPr>
          <p:cNvSpPr/>
          <p:nvPr/>
        </p:nvSpPr>
        <p:spPr>
          <a:xfrm rot="16200000">
            <a:off x="9325200" y="2924443"/>
            <a:ext cx="324000" cy="324000"/>
          </a:xfrm>
          <a:prstGeom prst="ellipse">
            <a:avLst/>
          </a:prstGeom>
          <a:solidFill>
            <a:srgbClr val="92C89F"/>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v</a:t>
            </a:r>
            <a:r>
              <a:rPr lang="en-US" altLang="zh-CN" sz="1600" b="1" baseline="-25000" dirty="0">
                <a:solidFill>
                  <a:sysClr val="windowText" lastClr="000000"/>
                </a:solidFill>
                <a:latin typeface="Arial" panose="020B0604020202020204" pitchFamily="34" charset="0"/>
                <a:cs typeface="Arial" panose="020B0604020202020204" pitchFamily="34" charset="0"/>
              </a:rPr>
              <a:t>3</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91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2A32-418D-BAC8-E3C7-020CC883EB71}"/>
              </a:ext>
            </a:extLst>
          </p:cNvPr>
          <p:cNvSpPr>
            <a:spLocks noGrp="1"/>
          </p:cNvSpPr>
          <p:nvPr>
            <p:ph type="title"/>
          </p:nvPr>
        </p:nvSpPr>
        <p:spPr/>
        <p:txBody>
          <a:bodyPr/>
          <a:lstStyle/>
          <a:p>
            <a:r>
              <a:rPr lang="en-US" dirty="0"/>
              <a:t>Introduction: </a:t>
            </a:r>
            <a:r>
              <a:rPr lang="en-US" altLang="zh-CN" dirty="0"/>
              <a:t>Baseline MBE Approach</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943B99-B0B5-AFFD-19DA-74E9EF6BFB5D}"/>
                  </a:ext>
                </a:extLst>
              </p:cNvPr>
              <p:cNvSpPr>
                <a:spLocks noGrp="1"/>
              </p:cNvSpPr>
              <p:nvPr>
                <p:ph sz="half" idx="1"/>
              </p:nvPr>
            </p:nvSpPr>
            <p:spPr>
              <a:xfrm>
                <a:off x="685800" y="2194559"/>
                <a:ext cx="5334000" cy="4024125"/>
              </a:xfrm>
            </p:spPr>
            <p:txBody>
              <a:bodyPr>
                <a:normAutofit fontScale="92500"/>
              </a:bodyPr>
              <a:lstStyle/>
              <a:p>
                <a:pPr>
                  <a:buFont typeface="Wingdings" panose="05000000000000000000" pitchFamily="2" charset="2"/>
                  <a:buChar char="Ø"/>
                </a:pPr>
                <a:r>
                  <a:rPr lang="en-US" altLang="zh-CN" sz="2800" b="1" dirty="0"/>
                  <a:t>Set enumeration tree for MBE</a:t>
                </a:r>
              </a:p>
              <a:p>
                <a:pPr lvl="1"/>
                <a:r>
                  <a:rPr lang="en-US" altLang="zh-CN" dirty="0"/>
                  <a:t>Each tree node is a 3-tuple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𝐿</m:t>
                    </m:r>
                    <m:r>
                      <a:rPr lang="en-US" altLang="zh-CN" i="1">
                        <a:latin typeface="Cambria Math" panose="02040503050406030204" pitchFamily="18" charset="0"/>
                      </a:rPr>
                      <m:t>,</m:t>
                    </m:r>
                    <m:r>
                      <a:rPr lang="en-US" altLang="zh-CN" i="1">
                        <a:latin typeface="Cambria Math" panose="02040503050406030204" pitchFamily="18" charset="0"/>
                      </a:rPr>
                      <m:t>𝑅</m:t>
                    </m:r>
                    <m:r>
                      <a:rPr lang="en-US" altLang="zh-CN" i="1">
                        <a:latin typeface="Cambria Math" panose="02040503050406030204" pitchFamily="18" charset="0"/>
                      </a:rPr>
                      <m:t>,</m:t>
                    </m:r>
                    <m:r>
                      <a:rPr lang="en-US" altLang="zh-CN" i="1">
                        <a:latin typeface="Cambria Math" panose="02040503050406030204" pitchFamily="18" charset="0"/>
                      </a:rPr>
                      <m:t>𝐶</m:t>
                    </m:r>
                    <m:r>
                      <a:rPr lang="en-US" altLang="zh-CN" i="1">
                        <a:latin typeface="Cambria Math" panose="02040503050406030204" pitchFamily="18" charset="0"/>
                      </a:rPr>
                      <m:t>)</m:t>
                    </m:r>
                  </m:oMath>
                </a14:m>
                <a:r>
                  <a:rPr lang="en-US" altLang="zh-CN" dirty="0"/>
                  <a:t>. </a:t>
                </a:r>
                <a14:m>
                  <m:oMath xmlns:m="http://schemas.openxmlformats.org/officeDocument/2006/math">
                    <m:d>
                      <m:dPr>
                        <m:ctrlPr>
                          <a:rPr lang="en-US" altLang="zh-CN" i="1">
                            <a:latin typeface="Cambria Math" panose="02040503050406030204" pitchFamily="18" charset="0"/>
                          </a:rPr>
                        </m:ctrlPr>
                      </m:dPr>
                      <m:e>
                        <m:r>
                          <a:rPr lang="en-US" altLang="zh-CN" i="1">
                            <a:latin typeface="Cambria Math" panose="02040503050406030204" pitchFamily="18" charset="0"/>
                          </a:rPr>
                          <m:t>𝐿</m:t>
                        </m:r>
                        <m:r>
                          <a:rPr lang="en-US" altLang="zh-CN" i="1">
                            <a:latin typeface="Cambria Math" panose="02040503050406030204" pitchFamily="18" charset="0"/>
                          </a:rPr>
                          <m:t>,</m:t>
                        </m:r>
                        <m:r>
                          <a:rPr lang="en-US" altLang="zh-CN" i="1">
                            <a:latin typeface="Cambria Math" panose="02040503050406030204" pitchFamily="18" charset="0"/>
                          </a:rPr>
                          <m:t>𝑅</m:t>
                        </m:r>
                      </m:e>
                    </m:d>
                  </m:oMath>
                </a14:m>
                <a:r>
                  <a:rPr lang="en-US" altLang="zh-CN" dirty="0"/>
                  <a:t> is the corresponding biclique and </a:t>
                </a:r>
                <a14:m>
                  <m:oMath xmlns:m="http://schemas.openxmlformats.org/officeDocument/2006/math">
                    <m:r>
                      <a:rPr lang="en-US" altLang="zh-CN" i="1">
                        <a:latin typeface="Cambria Math" panose="02040503050406030204" pitchFamily="18" charset="0"/>
                      </a:rPr>
                      <m:t>𝐶</m:t>
                    </m:r>
                  </m:oMath>
                </a14:m>
                <a:r>
                  <a:rPr lang="en-US" altLang="zh-CN" dirty="0"/>
                  <a:t> stores candidate vertices for expanding </a:t>
                </a:r>
                <a14:m>
                  <m:oMath xmlns:m="http://schemas.openxmlformats.org/officeDocument/2006/math">
                    <m:r>
                      <a:rPr lang="en-US" altLang="zh-CN" i="1">
                        <a:latin typeface="Cambria Math" panose="02040503050406030204" pitchFamily="18" charset="0"/>
                      </a:rPr>
                      <m:t>𝑅</m:t>
                    </m:r>
                  </m:oMath>
                </a14:m>
                <a:r>
                  <a:rPr lang="en-US" altLang="zh-CN" dirty="0"/>
                  <a:t>.</a:t>
                </a:r>
                <a:endParaRPr lang="en-US" altLang="zh-CN" sz="2800" b="1" dirty="0"/>
              </a:p>
              <a:p>
                <a:pPr>
                  <a:buFont typeface="Wingdings" panose="05000000000000000000" pitchFamily="2" charset="2"/>
                  <a:buChar char="Ø"/>
                </a:pPr>
                <a:r>
                  <a:rPr lang="en-US" altLang="zh-CN" sz="2800" b="1" dirty="0"/>
                  <a:t>Baseline approach</a:t>
                </a:r>
              </a:p>
              <a:p>
                <a:pPr marL="800100" lvl="1" indent="-342900"/>
                <a:r>
                  <a:rPr lang="en-US" altLang="zh-CN" dirty="0"/>
                  <a:t>Step 1 : Utilize a set enumeration tree to generate </a:t>
                </a:r>
                <a:r>
                  <a:rPr lang="en-US" altLang="zh-CN" dirty="0">
                    <a:solidFill>
                      <a:srgbClr val="00B0F0"/>
                    </a:solidFill>
                  </a:rPr>
                  <a:t>the powerset of </a:t>
                </a:r>
                <a14:m>
                  <m:oMath xmlns:m="http://schemas.openxmlformats.org/officeDocument/2006/math">
                    <m:r>
                      <a:rPr lang="en-US" altLang="zh-CN" i="1">
                        <a:solidFill>
                          <a:srgbClr val="00B0F0"/>
                        </a:solidFill>
                        <a:latin typeface="Cambria Math" panose="02040503050406030204" pitchFamily="18" charset="0"/>
                      </a:rPr>
                      <m:t>𝑉</m:t>
                    </m:r>
                    <m:r>
                      <a:rPr lang="en-US" altLang="zh-CN" i="1">
                        <a:latin typeface="Cambria Math" panose="02040503050406030204" pitchFamily="18" charset="0"/>
                      </a:rPr>
                      <m:t>.</m:t>
                    </m:r>
                  </m:oMath>
                </a14:m>
                <a:r>
                  <a:rPr lang="en-US" altLang="zh-CN" dirty="0"/>
                  <a:t> </a:t>
                </a:r>
              </a:p>
              <a:p>
                <a:pPr marL="800100" lvl="1" indent="-342900"/>
                <a:r>
                  <a:rPr lang="en-US" altLang="zh-CN" dirty="0"/>
                  <a:t>Step 2 : Expand each subset of the </a:t>
                </a:r>
                <a:r>
                  <a:rPr lang="en-US" altLang="zh-CN" dirty="0">
                    <a:solidFill>
                      <a:schemeClr val="tx1"/>
                    </a:solidFill>
                  </a:rPr>
                  <a:t>powerset of </a:t>
                </a:r>
                <a14:m>
                  <m:oMath xmlns:m="http://schemas.openxmlformats.org/officeDocument/2006/math">
                    <m:r>
                      <a:rPr lang="en-US" altLang="zh-CN" i="1">
                        <a:solidFill>
                          <a:schemeClr val="tx1"/>
                        </a:solidFill>
                        <a:latin typeface="Cambria Math" panose="02040503050406030204" pitchFamily="18" charset="0"/>
                      </a:rPr>
                      <m:t>𝑉</m:t>
                    </m:r>
                  </m:oMath>
                </a14:m>
                <a:r>
                  <a:rPr lang="en-US" altLang="zh-CN" dirty="0">
                    <a:solidFill>
                      <a:schemeClr val="tx1"/>
                    </a:solidFill>
                  </a:rPr>
                  <a:t> to a biclique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𝐿</m:t>
                    </m:r>
                    <m:r>
                      <a:rPr lang="en-US" altLang="zh-CN" i="1">
                        <a:latin typeface="Cambria Math" panose="02040503050406030204" pitchFamily="18" charset="0"/>
                      </a:rPr>
                      <m:t>,</m:t>
                    </m:r>
                    <m:r>
                      <a:rPr lang="en-US" altLang="zh-CN" i="1">
                        <a:latin typeface="Cambria Math" panose="02040503050406030204" pitchFamily="18" charset="0"/>
                      </a:rPr>
                      <m:t>𝑅</m:t>
                    </m:r>
                    <m:r>
                      <a:rPr lang="en-US" altLang="zh-CN" i="1">
                        <a:latin typeface="Cambria Math" panose="02040503050406030204" pitchFamily="18" charset="0"/>
                      </a:rPr>
                      <m:t>)</m:t>
                    </m:r>
                  </m:oMath>
                </a14:m>
                <a:r>
                  <a:rPr lang="en-US" altLang="zh-CN" dirty="0"/>
                  <a:t> and enumerate maximal ones.</a:t>
                </a:r>
              </a:p>
            </p:txBody>
          </p:sp>
        </mc:Choice>
        <mc:Fallback xmlns="">
          <p:sp>
            <p:nvSpPr>
              <p:cNvPr id="3" name="Content Placeholder 2">
                <a:extLst>
                  <a:ext uri="{FF2B5EF4-FFF2-40B4-BE49-F238E27FC236}">
                    <a16:creationId xmlns:a16="http://schemas.microsoft.com/office/drawing/2014/main" id="{EC943B99-B0B5-AFFD-19DA-74E9EF6BFB5D}"/>
                  </a:ext>
                </a:extLst>
              </p:cNvPr>
              <p:cNvSpPr>
                <a:spLocks noGrp="1" noRot="1" noChangeAspect="1" noMove="1" noResize="1" noEditPoints="1" noAdjustHandles="1" noChangeArrowheads="1" noChangeShapeType="1" noTextEdit="1"/>
              </p:cNvSpPr>
              <p:nvPr>
                <p:ph sz="half" idx="1"/>
              </p:nvPr>
            </p:nvSpPr>
            <p:spPr>
              <a:xfrm>
                <a:off x="685800" y="2194559"/>
                <a:ext cx="5334000" cy="4024125"/>
              </a:xfrm>
              <a:blipFill>
                <a:blip r:embed="rId3"/>
                <a:stretch>
                  <a:fillRect l="-1829" t="-2273" r="-1257"/>
                </a:stretch>
              </a:blipFill>
            </p:spPr>
            <p:txBody>
              <a:bodyPr/>
              <a:lstStyle/>
              <a:p>
                <a:r>
                  <a:rPr lang="zh-CN" altLang="en-US">
                    <a:noFill/>
                  </a:rPr>
                  <a:t> </a:t>
                </a:r>
              </a:p>
            </p:txBody>
          </p:sp>
        </mc:Fallback>
      </mc:AlternateContent>
      <p:pic>
        <p:nvPicPr>
          <p:cNvPr id="10" name="内容占位符 9">
            <a:extLst>
              <a:ext uri="{FF2B5EF4-FFF2-40B4-BE49-F238E27FC236}">
                <a16:creationId xmlns:a16="http://schemas.microsoft.com/office/drawing/2014/main" id="{89351927-1BA4-410F-BF34-6EBFC6CB8C84}"/>
              </a:ext>
            </a:extLst>
          </p:cNvPr>
          <p:cNvPicPr>
            <a:picLocks noGrp="1" noChangeAspect="1"/>
          </p:cNvPicPr>
          <p:nvPr>
            <p:ph sz="half" idx="2"/>
          </p:nvPr>
        </p:nvPicPr>
        <p:blipFill>
          <a:blip r:embed="rId4"/>
          <a:stretch>
            <a:fillRect/>
          </a:stretch>
        </p:blipFill>
        <p:spPr>
          <a:xfrm>
            <a:off x="6172200" y="2505602"/>
            <a:ext cx="5334000" cy="3400958"/>
          </a:xfrm>
          <a:prstGeom prst="rect">
            <a:avLst/>
          </a:prstGeom>
        </p:spPr>
      </p:pic>
      <p:sp>
        <p:nvSpPr>
          <p:cNvPr id="5" name="对话气泡: 圆角矩形 4">
            <a:extLst>
              <a:ext uri="{FF2B5EF4-FFF2-40B4-BE49-F238E27FC236}">
                <a16:creationId xmlns:a16="http://schemas.microsoft.com/office/drawing/2014/main" id="{9764836D-E643-47F5-A74F-8D82BC3B03A3}"/>
              </a:ext>
            </a:extLst>
          </p:cNvPr>
          <p:cNvSpPr/>
          <p:nvPr/>
        </p:nvSpPr>
        <p:spPr>
          <a:xfrm>
            <a:off x="8242853" y="1174807"/>
            <a:ext cx="3342861" cy="882594"/>
          </a:xfrm>
          <a:prstGeom prst="wedgeRoundRectCallout">
            <a:avLst>
              <a:gd name="adj1" fmla="val -41843"/>
              <a:gd name="adj2" fmla="val 74264"/>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0000"/>
                </a:solidFill>
              </a:rPr>
              <a:t>Is it always necessary to use all vertices during the enumeration process?</a:t>
            </a:r>
            <a:endParaRPr lang="zh-CN" altLang="en-US" dirty="0">
              <a:solidFill>
                <a:srgbClr val="FF0000"/>
              </a:solidFill>
            </a:endParaRPr>
          </a:p>
        </p:txBody>
      </p:sp>
    </p:spTree>
    <p:extLst>
      <p:ext uri="{BB962C8B-B14F-4D97-AF65-F5344CB8AC3E}">
        <p14:creationId xmlns:p14="http://schemas.microsoft.com/office/powerpoint/2010/main" val="136244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1A640B4-2078-484D-9EC4-2BF96FEBA9C3}"/>
              </a:ext>
            </a:extLst>
          </p:cNvPr>
          <p:cNvSpPr>
            <a:spLocks noGrp="1"/>
          </p:cNvSpPr>
          <p:nvPr>
            <p:ph type="title"/>
          </p:nvPr>
        </p:nvSpPr>
        <p:spPr/>
        <p:txBody>
          <a:bodyPr/>
          <a:lstStyle/>
          <a:p>
            <a:r>
              <a:rPr lang="en-US" altLang="zh-CN" dirty="0"/>
              <a:t>Introduction: Graph Representation in Memory</a:t>
            </a:r>
            <a:endParaRPr lang="zh-CN" altLang="en-US" dirty="0"/>
          </a:p>
        </p:txBody>
      </p:sp>
      <p:graphicFrame>
        <p:nvGraphicFramePr>
          <p:cNvPr id="6" name="表格 5">
            <a:extLst>
              <a:ext uri="{FF2B5EF4-FFF2-40B4-BE49-F238E27FC236}">
                <a16:creationId xmlns:a16="http://schemas.microsoft.com/office/drawing/2014/main" id="{D34A1C44-3329-42E5-A260-0890FD113683}"/>
              </a:ext>
            </a:extLst>
          </p:cNvPr>
          <p:cNvGraphicFramePr>
            <a:graphicFrameLocks noGrp="1"/>
          </p:cNvGraphicFramePr>
          <p:nvPr>
            <p:extLst>
              <p:ext uri="{D42A27DB-BD31-4B8C-83A1-F6EECF244321}">
                <p14:modId xmlns:p14="http://schemas.microsoft.com/office/powerpoint/2010/main" val="266410406"/>
              </p:ext>
            </p:extLst>
          </p:nvPr>
        </p:nvGraphicFramePr>
        <p:xfrm>
          <a:off x="1324017" y="2024382"/>
          <a:ext cx="2520000" cy="1152000"/>
        </p:xfrm>
        <a:graphic>
          <a:graphicData uri="http://schemas.openxmlformats.org/drawingml/2006/table">
            <a:tbl>
              <a:tblPr/>
              <a:tblGrid>
                <a:gridCol w="252000">
                  <a:extLst>
                    <a:ext uri="{9D8B030D-6E8A-4147-A177-3AD203B41FA5}">
                      <a16:colId xmlns:a16="http://schemas.microsoft.com/office/drawing/2014/main" val="720413573"/>
                    </a:ext>
                  </a:extLst>
                </a:gridCol>
                <a:gridCol w="252000">
                  <a:extLst>
                    <a:ext uri="{9D8B030D-6E8A-4147-A177-3AD203B41FA5}">
                      <a16:colId xmlns:a16="http://schemas.microsoft.com/office/drawing/2014/main" val="3734954639"/>
                    </a:ext>
                  </a:extLst>
                </a:gridCol>
                <a:gridCol w="252000">
                  <a:extLst>
                    <a:ext uri="{9D8B030D-6E8A-4147-A177-3AD203B41FA5}">
                      <a16:colId xmlns:a16="http://schemas.microsoft.com/office/drawing/2014/main" val="1579921413"/>
                    </a:ext>
                  </a:extLst>
                </a:gridCol>
                <a:gridCol w="252000">
                  <a:extLst>
                    <a:ext uri="{9D8B030D-6E8A-4147-A177-3AD203B41FA5}">
                      <a16:colId xmlns:a16="http://schemas.microsoft.com/office/drawing/2014/main" val="3959831494"/>
                    </a:ext>
                  </a:extLst>
                </a:gridCol>
                <a:gridCol w="252000">
                  <a:extLst>
                    <a:ext uri="{9D8B030D-6E8A-4147-A177-3AD203B41FA5}">
                      <a16:colId xmlns:a16="http://schemas.microsoft.com/office/drawing/2014/main" val="4209275240"/>
                    </a:ext>
                  </a:extLst>
                </a:gridCol>
                <a:gridCol w="252000">
                  <a:extLst>
                    <a:ext uri="{9D8B030D-6E8A-4147-A177-3AD203B41FA5}">
                      <a16:colId xmlns:a16="http://schemas.microsoft.com/office/drawing/2014/main" val="1541184935"/>
                    </a:ext>
                  </a:extLst>
                </a:gridCol>
                <a:gridCol w="252000">
                  <a:extLst>
                    <a:ext uri="{9D8B030D-6E8A-4147-A177-3AD203B41FA5}">
                      <a16:colId xmlns:a16="http://schemas.microsoft.com/office/drawing/2014/main" val="3410851860"/>
                    </a:ext>
                  </a:extLst>
                </a:gridCol>
                <a:gridCol w="252000">
                  <a:extLst>
                    <a:ext uri="{9D8B030D-6E8A-4147-A177-3AD203B41FA5}">
                      <a16:colId xmlns:a16="http://schemas.microsoft.com/office/drawing/2014/main" val="2496680345"/>
                    </a:ext>
                  </a:extLst>
                </a:gridCol>
                <a:gridCol w="252000">
                  <a:extLst>
                    <a:ext uri="{9D8B030D-6E8A-4147-A177-3AD203B41FA5}">
                      <a16:colId xmlns:a16="http://schemas.microsoft.com/office/drawing/2014/main" val="3362867463"/>
                    </a:ext>
                  </a:extLst>
                </a:gridCol>
                <a:gridCol w="252000">
                  <a:extLst>
                    <a:ext uri="{9D8B030D-6E8A-4147-A177-3AD203B41FA5}">
                      <a16:colId xmlns:a16="http://schemas.microsoft.com/office/drawing/2014/main" val="2525752838"/>
                    </a:ext>
                  </a:extLst>
                </a:gridCol>
              </a:tblGrid>
              <a:tr h="288000">
                <a:tc>
                  <a:txBody>
                    <a:bodyPr/>
                    <a:lstStyle/>
                    <a:p>
                      <a:r>
                        <a:rPr lang="en-US" altLang="zh-CN" sz="1400" b="1" dirty="0"/>
                        <a:t>v</a:t>
                      </a:r>
                      <a:r>
                        <a:rPr lang="en-US" altLang="zh-CN" sz="1400" b="1" baseline="-25000" dirty="0"/>
                        <a:t>0</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1" dirty="0">
                          <a:latin typeface="黑体" panose="02010609060101010101" pitchFamily="49" charset="-122"/>
                          <a:ea typeface="黑体" panose="02010609060101010101" pitchFamily="49" charset="-122"/>
                        </a:rPr>
                        <a:t>→</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t>u</a:t>
                      </a:r>
                      <a:r>
                        <a:rPr lang="en-US" altLang="zh-CN" sz="1400" b="1" baseline="-25000" dirty="0"/>
                        <a:t>0</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t>u</a:t>
                      </a:r>
                      <a:r>
                        <a:rPr lang="en-US" altLang="zh-CN" sz="1400" b="1" baseline="-25000" dirty="0"/>
                        <a:t>1</a:t>
                      </a:r>
                      <a:endParaRPr lang="zh-CN" altLang="en-US" sz="1400" b="1" dirty="0"/>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2</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4</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5</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6</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7</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zh-CN" altLang="en-US" sz="1400" b="1" kern="1200" dirty="0">
                        <a:solidFill>
                          <a:schemeClr val="tx1"/>
                        </a:solidFill>
                        <a:latin typeface="+mn-lt"/>
                        <a:ea typeface="+mn-ea"/>
                        <a:cs typeface="+mn-cs"/>
                      </a:endParaRPr>
                    </a:p>
                  </a:txBody>
                  <a:tcPr marL="28800" marR="0" marT="0" marB="3600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8801723"/>
                  </a:ext>
                </a:extLst>
              </a:tr>
              <a:tr h="288000">
                <a:tc>
                  <a:txBody>
                    <a:bodyPr/>
                    <a:lstStyle/>
                    <a:p>
                      <a:r>
                        <a:rPr lang="en-US" altLang="zh-CN" sz="1400" b="1" dirty="0"/>
                        <a:t>v</a:t>
                      </a:r>
                      <a:r>
                        <a:rPr lang="en-US" altLang="zh-CN" sz="1400" b="1" baseline="-25000" dirty="0"/>
                        <a:t>1</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dirty="0">
                          <a:latin typeface="黑体" panose="02010609060101010101" pitchFamily="49" charset="-122"/>
                          <a:ea typeface="黑体" panose="02010609060101010101" pitchFamily="49" charset="-122"/>
                        </a:rPr>
                        <a:t>→</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0</a:t>
                      </a:r>
                      <a:endParaRPr lang="zh-CN" altLang="en-US" sz="1400" b="1" kern="1200" dirty="0">
                        <a:solidFill>
                          <a:schemeClr val="tx1"/>
                        </a:solidFill>
                        <a:latin typeface="+mn-lt"/>
                        <a:ea typeface="+mn-ea"/>
                        <a:cs typeface="+mn-cs"/>
                      </a:endParaRPr>
                    </a:p>
                  </a:txBody>
                  <a:tcPr marL="28800" marR="0" marT="0" marB="36000" anchor="ctr" anchorCtr="1">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1</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2</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3</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zh-CN" altLang="en-US" sz="1400" b="1" kern="1200" dirty="0">
                        <a:solidFill>
                          <a:schemeClr val="tx1"/>
                        </a:solidFill>
                        <a:latin typeface="+mn-lt"/>
                        <a:ea typeface="+mn-ea"/>
                        <a:cs typeface="+mn-cs"/>
                      </a:endParaRPr>
                    </a:p>
                  </a:txBody>
                  <a:tcPr marL="28800" marR="0" marT="0" marB="36000" anchor="ctr" anchorCtr="1">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2899927"/>
                  </a:ext>
                </a:extLst>
              </a:tr>
              <a:tr h="288000">
                <a:tc>
                  <a:txBody>
                    <a:bodyPr/>
                    <a:lstStyle/>
                    <a:p>
                      <a:r>
                        <a:rPr lang="en-US" altLang="zh-CN" sz="1400" b="1" dirty="0"/>
                        <a:t>v</a:t>
                      </a:r>
                      <a:r>
                        <a:rPr lang="en-US" altLang="zh-CN" sz="1400" b="1" baseline="-25000" dirty="0"/>
                        <a:t>2</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dirty="0">
                          <a:latin typeface="黑体" panose="02010609060101010101" pitchFamily="49" charset="-122"/>
                          <a:ea typeface="黑体" panose="02010609060101010101" pitchFamily="49" charset="-122"/>
                        </a:rPr>
                        <a:t>→</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0</a:t>
                      </a:r>
                      <a:endParaRPr lang="zh-CN" altLang="en-US" sz="1400" b="1" kern="1200" dirty="0">
                        <a:solidFill>
                          <a:schemeClr val="tx1"/>
                        </a:solidFill>
                        <a:latin typeface="+mn-lt"/>
                        <a:ea typeface="+mn-ea"/>
                        <a:cs typeface="+mn-cs"/>
                      </a:endParaRPr>
                    </a:p>
                  </a:txBody>
                  <a:tcPr marL="28800" marR="0" marT="0" marB="36000" anchor="ctr" anchorCtr="1">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1</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3</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4</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5</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6</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7</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8</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149544"/>
                  </a:ext>
                </a:extLst>
              </a:tr>
              <a:tr h="288000">
                <a:tc>
                  <a:txBody>
                    <a:bodyPr/>
                    <a:lstStyle/>
                    <a:p>
                      <a:r>
                        <a:rPr lang="en-US" altLang="zh-CN" sz="1400" b="1" dirty="0"/>
                        <a:t>v</a:t>
                      </a:r>
                      <a:r>
                        <a:rPr lang="en-US" altLang="zh-CN" sz="1400" b="1" baseline="-25000" dirty="0"/>
                        <a:t>3</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dirty="0">
                          <a:latin typeface="黑体" panose="02010609060101010101" pitchFamily="49" charset="-122"/>
                          <a:ea typeface="黑体" panose="02010609060101010101" pitchFamily="49" charset="-122"/>
                        </a:rPr>
                        <a:t>→</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0</a:t>
                      </a:r>
                      <a:endParaRPr lang="zh-CN" altLang="en-US" sz="1400" b="1" kern="1200" dirty="0">
                        <a:solidFill>
                          <a:schemeClr val="tx1"/>
                        </a:solidFill>
                        <a:latin typeface="+mn-lt"/>
                        <a:ea typeface="+mn-ea"/>
                        <a:cs typeface="+mn-cs"/>
                      </a:endParaRPr>
                    </a:p>
                  </a:txBody>
                  <a:tcPr marL="28800" marR="0" marT="0" marB="36000" anchor="ctr" anchorCtr="1">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3</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4</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5</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6</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8</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altLang="zh-CN" sz="1400" b="1" kern="1200" dirty="0">
                          <a:solidFill>
                            <a:schemeClr val="tx1"/>
                          </a:solidFill>
                          <a:latin typeface="+mn-lt"/>
                          <a:ea typeface="+mn-ea"/>
                          <a:cs typeface="+mn-cs"/>
                        </a:rPr>
                        <a:t>u</a:t>
                      </a:r>
                      <a:r>
                        <a:rPr lang="en-US" altLang="zh-CN" sz="1400" b="1" kern="1200" baseline="-25000" dirty="0">
                          <a:solidFill>
                            <a:schemeClr val="tx1"/>
                          </a:solidFill>
                          <a:latin typeface="+mn-lt"/>
                          <a:ea typeface="+mn-ea"/>
                          <a:cs typeface="+mn-cs"/>
                        </a:rPr>
                        <a:t>9</a:t>
                      </a:r>
                      <a:endParaRPr lang="zh-CN" altLang="en-US" sz="1400" b="1" kern="1200" dirty="0">
                        <a:solidFill>
                          <a:schemeClr val="tx1"/>
                        </a:solidFill>
                        <a:latin typeface="+mn-lt"/>
                        <a:ea typeface="+mn-ea"/>
                        <a:cs typeface="+mn-cs"/>
                      </a:endParaRPr>
                    </a:p>
                  </a:txBody>
                  <a:tcPr marL="28800" marR="0" marT="0" marB="36000" anchor="ctr" anchorCtr="1">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zh-CN" altLang="en-US" sz="1400" b="1" kern="1200" dirty="0">
                        <a:solidFill>
                          <a:schemeClr val="tx1"/>
                        </a:solidFill>
                        <a:latin typeface="+mn-lt"/>
                        <a:ea typeface="+mn-ea"/>
                        <a:cs typeface="+mn-cs"/>
                      </a:endParaRPr>
                    </a:p>
                  </a:txBody>
                  <a:tcPr marL="28800" marR="0" marT="0" marB="3600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9982328"/>
                  </a:ext>
                </a:extLst>
              </a:tr>
            </a:tbl>
          </a:graphicData>
        </a:graphic>
      </p:graphicFrame>
      <p:graphicFrame>
        <p:nvGraphicFramePr>
          <p:cNvPr id="7" name="表格 6">
            <a:extLst>
              <a:ext uri="{FF2B5EF4-FFF2-40B4-BE49-F238E27FC236}">
                <a16:creationId xmlns:a16="http://schemas.microsoft.com/office/drawing/2014/main" id="{CB3CA1C7-BA4A-444D-BB49-036FE02CC68B}"/>
              </a:ext>
            </a:extLst>
          </p:cNvPr>
          <p:cNvGraphicFramePr>
            <a:graphicFrameLocks noGrp="1"/>
          </p:cNvGraphicFramePr>
          <p:nvPr>
            <p:extLst>
              <p:ext uri="{D42A27DB-BD31-4B8C-83A1-F6EECF244321}">
                <p14:modId xmlns:p14="http://schemas.microsoft.com/office/powerpoint/2010/main" val="54710618"/>
              </p:ext>
            </p:extLst>
          </p:nvPr>
        </p:nvGraphicFramePr>
        <p:xfrm>
          <a:off x="6888062" y="4575316"/>
          <a:ext cx="2700000" cy="576000"/>
        </p:xfrm>
        <a:graphic>
          <a:graphicData uri="http://schemas.openxmlformats.org/drawingml/2006/table">
            <a:tbl>
              <a:tblPr/>
              <a:tblGrid>
                <a:gridCol w="270000">
                  <a:extLst>
                    <a:ext uri="{9D8B030D-6E8A-4147-A177-3AD203B41FA5}">
                      <a16:colId xmlns:a16="http://schemas.microsoft.com/office/drawing/2014/main" val="4093745144"/>
                    </a:ext>
                  </a:extLst>
                </a:gridCol>
                <a:gridCol w="270000">
                  <a:extLst>
                    <a:ext uri="{9D8B030D-6E8A-4147-A177-3AD203B41FA5}">
                      <a16:colId xmlns:a16="http://schemas.microsoft.com/office/drawing/2014/main" val="566019450"/>
                    </a:ext>
                  </a:extLst>
                </a:gridCol>
                <a:gridCol w="270000">
                  <a:extLst>
                    <a:ext uri="{9D8B030D-6E8A-4147-A177-3AD203B41FA5}">
                      <a16:colId xmlns:a16="http://schemas.microsoft.com/office/drawing/2014/main" val="2440358878"/>
                    </a:ext>
                  </a:extLst>
                </a:gridCol>
                <a:gridCol w="270000">
                  <a:extLst>
                    <a:ext uri="{9D8B030D-6E8A-4147-A177-3AD203B41FA5}">
                      <a16:colId xmlns:a16="http://schemas.microsoft.com/office/drawing/2014/main" val="485671137"/>
                    </a:ext>
                  </a:extLst>
                </a:gridCol>
                <a:gridCol w="270000">
                  <a:extLst>
                    <a:ext uri="{9D8B030D-6E8A-4147-A177-3AD203B41FA5}">
                      <a16:colId xmlns:a16="http://schemas.microsoft.com/office/drawing/2014/main" val="1874986909"/>
                    </a:ext>
                  </a:extLst>
                </a:gridCol>
                <a:gridCol w="270000">
                  <a:extLst>
                    <a:ext uri="{9D8B030D-6E8A-4147-A177-3AD203B41FA5}">
                      <a16:colId xmlns:a16="http://schemas.microsoft.com/office/drawing/2014/main" val="2421048845"/>
                    </a:ext>
                  </a:extLst>
                </a:gridCol>
                <a:gridCol w="270000">
                  <a:extLst>
                    <a:ext uri="{9D8B030D-6E8A-4147-A177-3AD203B41FA5}">
                      <a16:colId xmlns:a16="http://schemas.microsoft.com/office/drawing/2014/main" val="3159917758"/>
                    </a:ext>
                  </a:extLst>
                </a:gridCol>
                <a:gridCol w="270000">
                  <a:extLst>
                    <a:ext uri="{9D8B030D-6E8A-4147-A177-3AD203B41FA5}">
                      <a16:colId xmlns:a16="http://schemas.microsoft.com/office/drawing/2014/main" val="109708190"/>
                    </a:ext>
                  </a:extLst>
                </a:gridCol>
                <a:gridCol w="270000">
                  <a:extLst>
                    <a:ext uri="{9D8B030D-6E8A-4147-A177-3AD203B41FA5}">
                      <a16:colId xmlns:a16="http://schemas.microsoft.com/office/drawing/2014/main" val="3095755489"/>
                    </a:ext>
                  </a:extLst>
                </a:gridCol>
                <a:gridCol w="270000">
                  <a:extLst>
                    <a:ext uri="{9D8B030D-6E8A-4147-A177-3AD203B41FA5}">
                      <a16:colId xmlns:a16="http://schemas.microsoft.com/office/drawing/2014/main" val="355417543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t>u</a:t>
                      </a:r>
                      <a:r>
                        <a:rPr lang="en-US" altLang="zh-CN" sz="1400" b="1" baseline="-25000" dirty="0"/>
                        <a:t>0</a:t>
                      </a:r>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t>u</a:t>
                      </a:r>
                      <a:r>
                        <a:rPr lang="en-US" altLang="zh-CN" sz="1400" b="1" baseline="-25000" dirty="0"/>
                        <a:t>9</a:t>
                      </a:r>
                      <a:endParaRPr lang="zh-CN" altLang="en-US" sz="1400" b="1" dirty="0"/>
                    </a:p>
                  </a:txBody>
                  <a:tcPr marL="28800" marR="0" marT="36000" marB="0"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a:t>u</a:t>
                      </a:r>
                      <a:r>
                        <a:rPr lang="en-US" altLang="zh-CN" sz="1400" b="1" baseline="-25000"/>
                        <a:t>5</a:t>
                      </a:r>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tcPr>
                </a:tc>
                <a:tc>
                  <a:txBody>
                    <a:bodyPr/>
                    <a:lstStyle/>
                    <a:p>
                      <a:r>
                        <a:rPr lang="en-US" altLang="zh-CN" sz="1400" b="1"/>
                        <a:t>u</a:t>
                      </a:r>
                      <a:r>
                        <a:rPr lang="en-US" altLang="zh-CN" sz="1400" b="1" baseline="-25000"/>
                        <a:t>8</a:t>
                      </a:r>
                      <a:endParaRPr lang="zh-CN" altLang="en-US" sz="1400" b="1" dirty="0"/>
                    </a:p>
                  </a:txBody>
                  <a:tcPr marL="28800" marR="0" marT="36000" marB="0" anchor="ctr" anchorCtr="1"/>
                </a:tc>
                <a:tc>
                  <a:txBody>
                    <a:bodyPr/>
                    <a:lstStyle/>
                    <a:p>
                      <a:endParaRPr lang="zh-CN" altLang="en-US" sz="1400" b="1" dirty="0"/>
                    </a:p>
                  </a:txBody>
                  <a:tcPr marL="28800" marR="0" marT="3600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t>u</a:t>
                      </a:r>
                      <a:r>
                        <a:rPr lang="en-US" altLang="zh-CN" sz="1400" b="1" baseline="-25000" dirty="0"/>
                        <a:t>3</a:t>
                      </a:r>
                      <a:endParaRPr lang="zh-CN" altLang="en-US" sz="1400" b="1" dirty="0"/>
                    </a:p>
                  </a:txBody>
                  <a:tcPr marL="28800" marR="0" marT="36000" marB="0" anchor="ctr" anchorCtr="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9703599"/>
                  </a:ext>
                </a:extLst>
              </a:tr>
              <a:tr h="288000">
                <a:tc>
                  <a:txBody>
                    <a:bodyPr/>
                    <a:lstStyle/>
                    <a:p>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t>u</a:t>
                      </a:r>
                      <a:r>
                        <a:rPr lang="en-US" altLang="zh-CN" sz="1400" b="1" baseline="-25000" dirty="0"/>
                        <a:t>4</a:t>
                      </a:r>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altLang="zh-CN" sz="1400" b="1" dirty="0"/>
                        <a:t>u</a:t>
                      </a:r>
                      <a:r>
                        <a:rPr lang="en-US" altLang="zh-CN" sz="1400" b="1" baseline="-25000" dirty="0"/>
                        <a:t>6</a:t>
                      </a:r>
                      <a:endParaRPr lang="zh-CN" altLang="en-US" sz="1400" b="1" dirty="0"/>
                    </a:p>
                  </a:txBody>
                  <a:tcPr marL="28800" marR="0" marT="36000" marB="0" anchor="ctr" anchorCtr="1">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610279"/>
                  </a:ext>
                </a:extLst>
              </a:tr>
            </a:tbl>
          </a:graphicData>
        </a:graphic>
      </p:graphicFrame>
      <p:graphicFrame>
        <p:nvGraphicFramePr>
          <p:cNvPr id="8" name="表格 7">
            <a:extLst>
              <a:ext uri="{FF2B5EF4-FFF2-40B4-BE49-F238E27FC236}">
                <a16:creationId xmlns:a16="http://schemas.microsoft.com/office/drawing/2014/main" id="{782CC410-D253-4CA5-A32C-2A8E8ED30404}"/>
              </a:ext>
            </a:extLst>
          </p:cNvPr>
          <p:cNvGraphicFramePr>
            <a:graphicFrameLocks noGrp="1"/>
          </p:cNvGraphicFramePr>
          <p:nvPr>
            <p:extLst>
              <p:ext uri="{D42A27DB-BD31-4B8C-83A1-F6EECF244321}">
                <p14:modId xmlns:p14="http://schemas.microsoft.com/office/powerpoint/2010/main" val="1000853677"/>
              </p:ext>
            </p:extLst>
          </p:nvPr>
        </p:nvGraphicFramePr>
        <p:xfrm>
          <a:off x="6888062" y="3774548"/>
          <a:ext cx="2700000" cy="576000"/>
        </p:xfrm>
        <a:graphic>
          <a:graphicData uri="http://schemas.openxmlformats.org/drawingml/2006/table">
            <a:tbl>
              <a:tblPr/>
              <a:tblGrid>
                <a:gridCol w="270000">
                  <a:extLst>
                    <a:ext uri="{9D8B030D-6E8A-4147-A177-3AD203B41FA5}">
                      <a16:colId xmlns:a16="http://schemas.microsoft.com/office/drawing/2014/main" val="4093745144"/>
                    </a:ext>
                  </a:extLst>
                </a:gridCol>
                <a:gridCol w="270000">
                  <a:extLst>
                    <a:ext uri="{9D8B030D-6E8A-4147-A177-3AD203B41FA5}">
                      <a16:colId xmlns:a16="http://schemas.microsoft.com/office/drawing/2014/main" val="566019450"/>
                    </a:ext>
                  </a:extLst>
                </a:gridCol>
                <a:gridCol w="270000">
                  <a:extLst>
                    <a:ext uri="{9D8B030D-6E8A-4147-A177-3AD203B41FA5}">
                      <a16:colId xmlns:a16="http://schemas.microsoft.com/office/drawing/2014/main" val="2440358878"/>
                    </a:ext>
                  </a:extLst>
                </a:gridCol>
                <a:gridCol w="270000">
                  <a:extLst>
                    <a:ext uri="{9D8B030D-6E8A-4147-A177-3AD203B41FA5}">
                      <a16:colId xmlns:a16="http://schemas.microsoft.com/office/drawing/2014/main" val="485671137"/>
                    </a:ext>
                  </a:extLst>
                </a:gridCol>
                <a:gridCol w="270000">
                  <a:extLst>
                    <a:ext uri="{9D8B030D-6E8A-4147-A177-3AD203B41FA5}">
                      <a16:colId xmlns:a16="http://schemas.microsoft.com/office/drawing/2014/main" val="1874986909"/>
                    </a:ext>
                  </a:extLst>
                </a:gridCol>
                <a:gridCol w="270000">
                  <a:extLst>
                    <a:ext uri="{9D8B030D-6E8A-4147-A177-3AD203B41FA5}">
                      <a16:colId xmlns:a16="http://schemas.microsoft.com/office/drawing/2014/main" val="2421048845"/>
                    </a:ext>
                  </a:extLst>
                </a:gridCol>
                <a:gridCol w="270000">
                  <a:extLst>
                    <a:ext uri="{9D8B030D-6E8A-4147-A177-3AD203B41FA5}">
                      <a16:colId xmlns:a16="http://schemas.microsoft.com/office/drawing/2014/main" val="3159917758"/>
                    </a:ext>
                  </a:extLst>
                </a:gridCol>
                <a:gridCol w="270000">
                  <a:extLst>
                    <a:ext uri="{9D8B030D-6E8A-4147-A177-3AD203B41FA5}">
                      <a16:colId xmlns:a16="http://schemas.microsoft.com/office/drawing/2014/main" val="109708190"/>
                    </a:ext>
                  </a:extLst>
                </a:gridCol>
                <a:gridCol w="270000">
                  <a:extLst>
                    <a:ext uri="{9D8B030D-6E8A-4147-A177-3AD203B41FA5}">
                      <a16:colId xmlns:a16="http://schemas.microsoft.com/office/drawing/2014/main" val="3095755489"/>
                    </a:ext>
                  </a:extLst>
                </a:gridCol>
                <a:gridCol w="270000">
                  <a:extLst>
                    <a:ext uri="{9D8B030D-6E8A-4147-A177-3AD203B41FA5}">
                      <a16:colId xmlns:a16="http://schemas.microsoft.com/office/drawing/2014/main" val="355417543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t>u</a:t>
                      </a:r>
                      <a:r>
                        <a:rPr lang="en-US" altLang="zh-CN" sz="1400" b="1" baseline="-25000" dirty="0"/>
                        <a:t>0</a:t>
                      </a:r>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t>u</a:t>
                      </a:r>
                      <a:r>
                        <a:rPr lang="en-US" altLang="zh-CN" sz="1400" b="1" baseline="-25000" dirty="0"/>
                        <a:t>1</a:t>
                      </a:r>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b="1" dirty="0"/>
                    </a:p>
                  </a:txBody>
                  <a:tcPr marL="28800" marR="0" marT="36000" marB="0"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a:t>u</a:t>
                      </a:r>
                      <a:r>
                        <a:rPr lang="en-US" altLang="zh-CN" sz="1400" b="1" baseline="-25000"/>
                        <a:t>5</a:t>
                      </a:r>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tcPr>
                </a:tc>
                <a:tc>
                  <a:txBody>
                    <a:bodyPr/>
                    <a:lstStyle/>
                    <a:p>
                      <a:r>
                        <a:rPr lang="en-US" altLang="zh-CN" sz="1400" b="1"/>
                        <a:t>u</a:t>
                      </a:r>
                      <a:r>
                        <a:rPr lang="en-US" altLang="zh-CN" sz="1400" b="1" baseline="-25000"/>
                        <a:t>8</a:t>
                      </a:r>
                      <a:endParaRPr lang="zh-CN" altLang="en-US" sz="1400" b="1" dirty="0"/>
                    </a:p>
                  </a:txBody>
                  <a:tcPr marL="28800" marR="0" marT="36000" marB="0" anchor="ctr" anchorCtr="1"/>
                </a:tc>
                <a:tc>
                  <a:txBody>
                    <a:bodyPr/>
                    <a:lstStyle/>
                    <a:p>
                      <a:endParaRPr lang="zh-CN" altLang="en-US" sz="1400" b="1" dirty="0"/>
                    </a:p>
                  </a:txBody>
                  <a:tcPr marL="28800" marR="0" marT="3600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t>u</a:t>
                      </a:r>
                      <a:r>
                        <a:rPr lang="en-US" altLang="zh-CN" sz="1400" b="1" baseline="-25000" dirty="0"/>
                        <a:t>3</a:t>
                      </a:r>
                      <a:endParaRPr lang="zh-CN" altLang="en-US" sz="1400" b="1" dirty="0"/>
                    </a:p>
                  </a:txBody>
                  <a:tcPr marL="28800" marR="0" marT="36000" marB="0" anchor="ctr" anchorCtr="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9703599"/>
                  </a:ext>
                </a:extLst>
              </a:tr>
              <a:tr h="288000">
                <a:tc>
                  <a:txBody>
                    <a:bodyPr/>
                    <a:lstStyle/>
                    <a:p>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a:t>u</a:t>
                      </a:r>
                      <a:r>
                        <a:rPr lang="en-US" altLang="zh-CN" sz="1400" b="1" baseline="-25000"/>
                        <a:t>7</a:t>
                      </a:r>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t>u</a:t>
                      </a:r>
                      <a:r>
                        <a:rPr lang="en-US" altLang="zh-CN" sz="1400" b="1" baseline="-25000" dirty="0"/>
                        <a:t>4</a:t>
                      </a:r>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altLang="zh-CN" sz="1400" b="1" dirty="0"/>
                        <a:t>u</a:t>
                      </a:r>
                      <a:r>
                        <a:rPr lang="en-US" altLang="zh-CN" sz="1400" b="1" baseline="-25000" dirty="0"/>
                        <a:t>6</a:t>
                      </a:r>
                      <a:endParaRPr lang="zh-CN" altLang="en-US" sz="1400" b="1" dirty="0"/>
                    </a:p>
                  </a:txBody>
                  <a:tcPr marL="28800" marR="0" marT="36000" marB="0" anchor="ctr" anchorCtr="1">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610279"/>
                  </a:ext>
                </a:extLst>
              </a:tr>
            </a:tbl>
          </a:graphicData>
        </a:graphic>
      </p:graphicFrame>
      <p:graphicFrame>
        <p:nvGraphicFramePr>
          <p:cNvPr id="9" name="表格 8">
            <a:extLst>
              <a:ext uri="{FF2B5EF4-FFF2-40B4-BE49-F238E27FC236}">
                <a16:creationId xmlns:a16="http://schemas.microsoft.com/office/drawing/2014/main" id="{BB2B5DE8-D49B-4B60-8259-D8D0C4B1000A}"/>
              </a:ext>
            </a:extLst>
          </p:cNvPr>
          <p:cNvGraphicFramePr>
            <a:graphicFrameLocks noGrp="1"/>
          </p:cNvGraphicFramePr>
          <p:nvPr>
            <p:extLst>
              <p:ext uri="{D42A27DB-BD31-4B8C-83A1-F6EECF244321}">
                <p14:modId xmlns:p14="http://schemas.microsoft.com/office/powerpoint/2010/main" val="1564015949"/>
              </p:ext>
            </p:extLst>
          </p:nvPr>
        </p:nvGraphicFramePr>
        <p:xfrm>
          <a:off x="6891251" y="2986859"/>
          <a:ext cx="2700000" cy="576000"/>
        </p:xfrm>
        <a:graphic>
          <a:graphicData uri="http://schemas.openxmlformats.org/drawingml/2006/table">
            <a:tbl>
              <a:tblPr/>
              <a:tblGrid>
                <a:gridCol w="270000">
                  <a:extLst>
                    <a:ext uri="{9D8B030D-6E8A-4147-A177-3AD203B41FA5}">
                      <a16:colId xmlns:a16="http://schemas.microsoft.com/office/drawing/2014/main" val="4093745144"/>
                    </a:ext>
                  </a:extLst>
                </a:gridCol>
                <a:gridCol w="270000">
                  <a:extLst>
                    <a:ext uri="{9D8B030D-6E8A-4147-A177-3AD203B41FA5}">
                      <a16:colId xmlns:a16="http://schemas.microsoft.com/office/drawing/2014/main" val="566019450"/>
                    </a:ext>
                  </a:extLst>
                </a:gridCol>
                <a:gridCol w="270000">
                  <a:extLst>
                    <a:ext uri="{9D8B030D-6E8A-4147-A177-3AD203B41FA5}">
                      <a16:colId xmlns:a16="http://schemas.microsoft.com/office/drawing/2014/main" val="2440358878"/>
                    </a:ext>
                  </a:extLst>
                </a:gridCol>
                <a:gridCol w="270000">
                  <a:extLst>
                    <a:ext uri="{9D8B030D-6E8A-4147-A177-3AD203B41FA5}">
                      <a16:colId xmlns:a16="http://schemas.microsoft.com/office/drawing/2014/main" val="485671137"/>
                    </a:ext>
                  </a:extLst>
                </a:gridCol>
                <a:gridCol w="270000">
                  <a:extLst>
                    <a:ext uri="{9D8B030D-6E8A-4147-A177-3AD203B41FA5}">
                      <a16:colId xmlns:a16="http://schemas.microsoft.com/office/drawing/2014/main" val="1874986909"/>
                    </a:ext>
                  </a:extLst>
                </a:gridCol>
                <a:gridCol w="270000">
                  <a:extLst>
                    <a:ext uri="{9D8B030D-6E8A-4147-A177-3AD203B41FA5}">
                      <a16:colId xmlns:a16="http://schemas.microsoft.com/office/drawing/2014/main" val="2421048845"/>
                    </a:ext>
                  </a:extLst>
                </a:gridCol>
                <a:gridCol w="270000">
                  <a:extLst>
                    <a:ext uri="{9D8B030D-6E8A-4147-A177-3AD203B41FA5}">
                      <a16:colId xmlns:a16="http://schemas.microsoft.com/office/drawing/2014/main" val="3159917758"/>
                    </a:ext>
                  </a:extLst>
                </a:gridCol>
                <a:gridCol w="270000">
                  <a:extLst>
                    <a:ext uri="{9D8B030D-6E8A-4147-A177-3AD203B41FA5}">
                      <a16:colId xmlns:a16="http://schemas.microsoft.com/office/drawing/2014/main" val="109708190"/>
                    </a:ext>
                  </a:extLst>
                </a:gridCol>
                <a:gridCol w="270000">
                  <a:extLst>
                    <a:ext uri="{9D8B030D-6E8A-4147-A177-3AD203B41FA5}">
                      <a16:colId xmlns:a16="http://schemas.microsoft.com/office/drawing/2014/main" val="3095755489"/>
                    </a:ext>
                  </a:extLst>
                </a:gridCol>
                <a:gridCol w="270000">
                  <a:extLst>
                    <a:ext uri="{9D8B030D-6E8A-4147-A177-3AD203B41FA5}">
                      <a16:colId xmlns:a16="http://schemas.microsoft.com/office/drawing/2014/main" val="355417543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a:t>u</a:t>
                      </a:r>
                      <a:r>
                        <a:rPr lang="en-US" altLang="zh-CN" sz="1400" b="1" baseline="-25000"/>
                        <a:t>0</a:t>
                      </a:r>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a:t>u</a:t>
                      </a:r>
                      <a:r>
                        <a:rPr lang="en-US" altLang="zh-CN" sz="1400" b="1" baseline="-25000"/>
                        <a:t>1</a:t>
                      </a:r>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a:t>u</a:t>
                      </a:r>
                      <a:r>
                        <a:rPr lang="en-US" altLang="zh-CN" sz="1400" b="1" baseline="-25000"/>
                        <a:t>2</a:t>
                      </a:r>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b="1" dirty="0"/>
                    </a:p>
                  </a:txBody>
                  <a:tcPr marL="28800" marR="0" marT="36000" marB="0"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tcPr>
                </a:tc>
                <a:tc>
                  <a:txBody>
                    <a:bodyPr/>
                    <a:lstStyle/>
                    <a:p>
                      <a:endParaRPr lang="zh-CN" altLang="en-US" sz="1400" b="1" dirty="0"/>
                    </a:p>
                  </a:txBody>
                  <a:tcPr marL="28800" marR="0" marT="36000" marB="0" anchor="ctr" anchorCtr="1"/>
                </a:tc>
                <a:tc>
                  <a:txBody>
                    <a:bodyPr/>
                    <a:lstStyle/>
                    <a:p>
                      <a:endParaRPr lang="zh-CN" altLang="en-US" sz="1400" b="1" dirty="0"/>
                    </a:p>
                  </a:txBody>
                  <a:tcPr marL="28800" marR="0" marT="3600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t>u</a:t>
                      </a:r>
                      <a:r>
                        <a:rPr lang="en-US" altLang="zh-CN" sz="1400" b="1" baseline="-25000" dirty="0"/>
                        <a:t>3</a:t>
                      </a:r>
                      <a:endParaRPr lang="zh-CN" altLang="en-US" sz="1400" b="1" dirty="0"/>
                    </a:p>
                  </a:txBody>
                  <a:tcPr marL="28800" marR="0" marT="36000" marB="0" anchor="ctr" anchorCtr="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9703599"/>
                  </a:ext>
                </a:extLst>
              </a:tr>
              <a:tr h="288000">
                <a:tc>
                  <a:txBody>
                    <a:bodyPr/>
                    <a:lstStyle/>
                    <a:p>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610279"/>
                  </a:ext>
                </a:extLst>
              </a:tr>
            </a:tbl>
          </a:graphicData>
        </a:graphic>
      </p:graphicFrame>
      <p:graphicFrame>
        <p:nvGraphicFramePr>
          <p:cNvPr id="10" name="表格 9">
            <a:extLst>
              <a:ext uri="{FF2B5EF4-FFF2-40B4-BE49-F238E27FC236}">
                <a16:creationId xmlns:a16="http://schemas.microsoft.com/office/drawing/2014/main" id="{07C0175B-0A7C-474F-BC12-B3E30C4E2EF4}"/>
              </a:ext>
            </a:extLst>
          </p:cNvPr>
          <p:cNvGraphicFramePr>
            <a:graphicFrameLocks noGrp="1"/>
          </p:cNvGraphicFramePr>
          <p:nvPr>
            <p:extLst>
              <p:ext uri="{D42A27DB-BD31-4B8C-83A1-F6EECF244321}">
                <p14:modId xmlns:p14="http://schemas.microsoft.com/office/powerpoint/2010/main" val="2046960346"/>
              </p:ext>
            </p:extLst>
          </p:nvPr>
        </p:nvGraphicFramePr>
        <p:xfrm>
          <a:off x="6892996" y="2190723"/>
          <a:ext cx="2700000" cy="576000"/>
        </p:xfrm>
        <a:graphic>
          <a:graphicData uri="http://schemas.openxmlformats.org/drawingml/2006/table">
            <a:tbl>
              <a:tblPr/>
              <a:tblGrid>
                <a:gridCol w="270000">
                  <a:extLst>
                    <a:ext uri="{9D8B030D-6E8A-4147-A177-3AD203B41FA5}">
                      <a16:colId xmlns:a16="http://schemas.microsoft.com/office/drawing/2014/main" val="4093745144"/>
                    </a:ext>
                  </a:extLst>
                </a:gridCol>
                <a:gridCol w="270000">
                  <a:extLst>
                    <a:ext uri="{9D8B030D-6E8A-4147-A177-3AD203B41FA5}">
                      <a16:colId xmlns:a16="http://schemas.microsoft.com/office/drawing/2014/main" val="566019450"/>
                    </a:ext>
                  </a:extLst>
                </a:gridCol>
                <a:gridCol w="270000">
                  <a:extLst>
                    <a:ext uri="{9D8B030D-6E8A-4147-A177-3AD203B41FA5}">
                      <a16:colId xmlns:a16="http://schemas.microsoft.com/office/drawing/2014/main" val="2440358878"/>
                    </a:ext>
                  </a:extLst>
                </a:gridCol>
                <a:gridCol w="270000">
                  <a:extLst>
                    <a:ext uri="{9D8B030D-6E8A-4147-A177-3AD203B41FA5}">
                      <a16:colId xmlns:a16="http://schemas.microsoft.com/office/drawing/2014/main" val="485671137"/>
                    </a:ext>
                  </a:extLst>
                </a:gridCol>
                <a:gridCol w="270000">
                  <a:extLst>
                    <a:ext uri="{9D8B030D-6E8A-4147-A177-3AD203B41FA5}">
                      <a16:colId xmlns:a16="http://schemas.microsoft.com/office/drawing/2014/main" val="1874986909"/>
                    </a:ext>
                  </a:extLst>
                </a:gridCol>
                <a:gridCol w="270000">
                  <a:extLst>
                    <a:ext uri="{9D8B030D-6E8A-4147-A177-3AD203B41FA5}">
                      <a16:colId xmlns:a16="http://schemas.microsoft.com/office/drawing/2014/main" val="2421048845"/>
                    </a:ext>
                  </a:extLst>
                </a:gridCol>
                <a:gridCol w="270000">
                  <a:extLst>
                    <a:ext uri="{9D8B030D-6E8A-4147-A177-3AD203B41FA5}">
                      <a16:colId xmlns:a16="http://schemas.microsoft.com/office/drawing/2014/main" val="3159917758"/>
                    </a:ext>
                  </a:extLst>
                </a:gridCol>
                <a:gridCol w="270000">
                  <a:extLst>
                    <a:ext uri="{9D8B030D-6E8A-4147-A177-3AD203B41FA5}">
                      <a16:colId xmlns:a16="http://schemas.microsoft.com/office/drawing/2014/main" val="109708190"/>
                    </a:ext>
                  </a:extLst>
                </a:gridCol>
                <a:gridCol w="270000">
                  <a:extLst>
                    <a:ext uri="{9D8B030D-6E8A-4147-A177-3AD203B41FA5}">
                      <a16:colId xmlns:a16="http://schemas.microsoft.com/office/drawing/2014/main" val="3095755489"/>
                    </a:ext>
                  </a:extLst>
                </a:gridCol>
                <a:gridCol w="270000">
                  <a:extLst>
                    <a:ext uri="{9D8B030D-6E8A-4147-A177-3AD203B41FA5}">
                      <a16:colId xmlns:a16="http://schemas.microsoft.com/office/drawing/2014/main" val="355417543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a:t>u</a:t>
                      </a:r>
                      <a:r>
                        <a:rPr lang="en-US" altLang="zh-CN" sz="1400" b="1" baseline="-25000"/>
                        <a:t>0</a:t>
                      </a:r>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a:t>u</a:t>
                      </a:r>
                      <a:r>
                        <a:rPr lang="en-US" altLang="zh-CN" sz="1400" b="1" baseline="-25000"/>
                        <a:t>1</a:t>
                      </a:r>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a:t>u</a:t>
                      </a:r>
                      <a:r>
                        <a:rPr lang="en-US" altLang="zh-CN" sz="1400" b="1" baseline="-25000"/>
                        <a:t>2</a:t>
                      </a:r>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b="1" dirty="0"/>
                    </a:p>
                  </a:txBody>
                  <a:tcPr marL="28800" marR="0" marT="36000" marB="0"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a:t>u</a:t>
                      </a:r>
                      <a:r>
                        <a:rPr lang="en-US" altLang="zh-CN" sz="1400" b="1" baseline="-25000"/>
                        <a:t>5</a:t>
                      </a:r>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tcPr>
                </a:tc>
                <a:tc>
                  <a:txBody>
                    <a:bodyPr/>
                    <a:lstStyle/>
                    <a:p>
                      <a:endParaRPr lang="zh-CN" altLang="en-US" sz="1400" b="1" dirty="0"/>
                    </a:p>
                  </a:txBody>
                  <a:tcPr marL="28800" marR="0" marT="36000" marB="0" anchor="ctr" anchorCtr="1"/>
                </a:tc>
                <a:tc>
                  <a:txBody>
                    <a:bodyPr/>
                    <a:lstStyle/>
                    <a:p>
                      <a:endParaRPr lang="zh-CN" altLang="en-US" sz="1400" b="1" dirty="0"/>
                    </a:p>
                  </a:txBody>
                  <a:tcPr marL="28800" marR="0" marT="3600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b="1" dirty="0"/>
                    </a:p>
                  </a:txBody>
                  <a:tcPr marL="28800" marR="0" marT="36000" marB="0" anchor="ctr" anchorCtr="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9703599"/>
                  </a:ext>
                </a:extLst>
              </a:tr>
              <a:tr h="288000">
                <a:tc>
                  <a:txBody>
                    <a:bodyPr/>
                    <a:lstStyle/>
                    <a:p>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a:t>u</a:t>
                      </a:r>
                      <a:r>
                        <a:rPr lang="en-US" altLang="zh-CN" sz="1400" b="1" baseline="-25000"/>
                        <a:t>7</a:t>
                      </a:r>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a:t>u</a:t>
                      </a:r>
                      <a:r>
                        <a:rPr lang="en-US" altLang="zh-CN" sz="1400" b="1" baseline="-25000"/>
                        <a:t>4</a:t>
                      </a:r>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altLang="zh-CN" sz="1400" b="1"/>
                        <a:t>u</a:t>
                      </a:r>
                      <a:r>
                        <a:rPr lang="en-US" altLang="zh-CN" sz="1400" b="1" baseline="-25000"/>
                        <a:t>6</a:t>
                      </a:r>
                      <a:endParaRPr lang="zh-CN" altLang="en-US" sz="1400" b="1" dirty="0"/>
                    </a:p>
                  </a:txBody>
                  <a:tcPr marL="28800" marR="0" marT="36000" marB="0" anchor="ctr" anchorCtr="1">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zh-CN" altLang="en-US" sz="1400" b="1" dirty="0"/>
                    </a:p>
                  </a:txBody>
                  <a:tcPr marL="28800" marR="0" marT="36000" marB="0" anchor="ctr" anchorCtr="1">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610279"/>
                  </a:ext>
                </a:extLst>
              </a:tr>
            </a:tbl>
          </a:graphicData>
        </a:graphic>
      </p:graphicFrame>
      <p:graphicFrame>
        <p:nvGraphicFramePr>
          <p:cNvPr id="11" name="表格 10">
            <a:extLst>
              <a:ext uri="{FF2B5EF4-FFF2-40B4-BE49-F238E27FC236}">
                <a16:creationId xmlns:a16="http://schemas.microsoft.com/office/drawing/2014/main" id="{E660B35B-508F-4F98-85A2-9D0D68FC169D}"/>
              </a:ext>
            </a:extLst>
          </p:cNvPr>
          <p:cNvGraphicFramePr>
            <a:graphicFrameLocks noGrp="1"/>
          </p:cNvGraphicFramePr>
          <p:nvPr>
            <p:extLst>
              <p:ext uri="{D42A27DB-BD31-4B8C-83A1-F6EECF244321}">
                <p14:modId xmlns:p14="http://schemas.microsoft.com/office/powerpoint/2010/main" val="3139284933"/>
              </p:ext>
            </p:extLst>
          </p:nvPr>
        </p:nvGraphicFramePr>
        <p:xfrm>
          <a:off x="6888076" y="3774548"/>
          <a:ext cx="2700000" cy="576000"/>
        </p:xfrm>
        <a:graphic>
          <a:graphicData uri="http://schemas.openxmlformats.org/drawingml/2006/table">
            <a:tbl>
              <a:tblPr/>
              <a:tblGrid>
                <a:gridCol w="270000">
                  <a:extLst>
                    <a:ext uri="{9D8B030D-6E8A-4147-A177-3AD203B41FA5}">
                      <a16:colId xmlns:a16="http://schemas.microsoft.com/office/drawing/2014/main" val="4093745144"/>
                    </a:ext>
                  </a:extLst>
                </a:gridCol>
                <a:gridCol w="270000">
                  <a:extLst>
                    <a:ext uri="{9D8B030D-6E8A-4147-A177-3AD203B41FA5}">
                      <a16:colId xmlns:a16="http://schemas.microsoft.com/office/drawing/2014/main" val="566019450"/>
                    </a:ext>
                  </a:extLst>
                </a:gridCol>
                <a:gridCol w="270000">
                  <a:extLst>
                    <a:ext uri="{9D8B030D-6E8A-4147-A177-3AD203B41FA5}">
                      <a16:colId xmlns:a16="http://schemas.microsoft.com/office/drawing/2014/main" val="2440358878"/>
                    </a:ext>
                  </a:extLst>
                </a:gridCol>
                <a:gridCol w="270000">
                  <a:extLst>
                    <a:ext uri="{9D8B030D-6E8A-4147-A177-3AD203B41FA5}">
                      <a16:colId xmlns:a16="http://schemas.microsoft.com/office/drawing/2014/main" val="485671137"/>
                    </a:ext>
                  </a:extLst>
                </a:gridCol>
                <a:gridCol w="270000">
                  <a:extLst>
                    <a:ext uri="{9D8B030D-6E8A-4147-A177-3AD203B41FA5}">
                      <a16:colId xmlns:a16="http://schemas.microsoft.com/office/drawing/2014/main" val="1874986909"/>
                    </a:ext>
                  </a:extLst>
                </a:gridCol>
                <a:gridCol w="270000">
                  <a:extLst>
                    <a:ext uri="{9D8B030D-6E8A-4147-A177-3AD203B41FA5}">
                      <a16:colId xmlns:a16="http://schemas.microsoft.com/office/drawing/2014/main" val="2421048845"/>
                    </a:ext>
                  </a:extLst>
                </a:gridCol>
                <a:gridCol w="270000">
                  <a:extLst>
                    <a:ext uri="{9D8B030D-6E8A-4147-A177-3AD203B41FA5}">
                      <a16:colId xmlns:a16="http://schemas.microsoft.com/office/drawing/2014/main" val="3159917758"/>
                    </a:ext>
                  </a:extLst>
                </a:gridCol>
                <a:gridCol w="270000">
                  <a:extLst>
                    <a:ext uri="{9D8B030D-6E8A-4147-A177-3AD203B41FA5}">
                      <a16:colId xmlns:a16="http://schemas.microsoft.com/office/drawing/2014/main" val="109708190"/>
                    </a:ext>
                  </a:extLst>
                </a:gridCol>
                <a:gridCol w="270000">
                  <a:extLst>
                    <a:ext uri="{9D8B030D-6E8A-4147-A177-3AD203B41FA5}">
                      <a16:colId xmlns:a16="http://schemas.microsoft.com/office/drawing/2014/main" val="3095755489"/>
                    </a:ext>
                  </a:extLst>
                </a:gridCol>
                <a:gridCol w="270000">
                  <a:extLst>
                    <a:ext uri="{9D8B030D-6E8A-4147-A177-3AD203B41FA5}">
                      <a16:colId xmlns:a16="http://schemas.microsoft.com/office/drawing/2014/main" val="3554175431"/>
                    </a:ext>
                  </a:extLst>
                </a:gridCol>
              </a:tblGrid>
              <a:tr h="288000">
                <a:tc>
                  <a:txBody>
                    <a:bodyPr/>
                    <a:lstStyle/>
                    <a:p>
                      <a:r>
                        <a:rPr lang="en-US" altLang="zh-CN" sz="800" b="1" dirty="0">
                          <a:solidFill>
                            <a:srgbClr val="FFC000"/>
                          </a:solidFill>
                        </a:rPr>
                        <a:t>0</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2</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3</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4</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5</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6</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7</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8</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9</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9703599"/>
                  </a:ext>
                </a:extLst>
              </a:tr>
              <a:tr h="288000">
                <a:tc>
                  <a:txBody>
                    <a:bodyPr/>
                    <a:lstStyle/>
                    <a:p>
                      <a:r>
                        <a:rPr lang="en-US" altLang="zh-CN" sz="800" b="1" dirty="0">
                          <a:solidFill>
                            <a:srgbClr val="FFC000"/>
                          </a:solidFill>
                        </a:rPr>
                        <a:t>10</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11</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12</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13</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14</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15</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16</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17</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18</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610279"/>
                  </a:ext>
                </a:extLst>
              </a:tr>
            </a:tbl>
          </a:graphicData>
        </a:graphic>
      </p:graphicFrame>
      <p:graphicFrame>
        <p:nvGraphicFramePr>
          <p:cNvPr id="12" name="表格 11">
            <a:extLst>
              <a:ext uri="{FF2B5EF4-FFF2-40B4-BE49-F238E27FC236}">
                <a16:creationId xmlns:a16="http://schemas.microsoft.com/office/drawing/2014/main" id="{A851D919-1686-4DC1-9209-CA4A867ED4B9}"/>
              </a:ext>
            </a:extLst>
          </p:cNvPr>
          <p:cNvGraphicFramePr>
            <a:graphicFrameLocks noGrp="1"/>
          </p:cNvGraphicFramePr>
          <p:nvPr>
            <p:extLst>
              <p:ext uri="{D42A27DB-BD31-4B8C-83A1-F6EECF244321}">
                <p14:modId xmlns:p14="http://schemas.microsoft.com/office/powerpoint/2010/main" val="2107187037"/>
              </p:ext>
            </p:extLst>
          </p:nvPr>
        </p:nvGraphicFramePr>
        <p:xfrm>
          <a:off x="6892996" y="2190723"/>
          <a:ext cx="2700000" cy="576000"/>
        </p:xfrm>
        <a:graphic>
          <a:graphicData uri="http://schemas.openxmlformats.org/drawingml/2006/table">
            <a:tbl>
              <a:tblPr/>
              <a:tblGrid>
                <a:gridCol w="270000">
                  <a:extLst>
                    <a:ext uri="{9D8B030D-6E8A-4147-A177-3AD203B41FA5}">
                      <a16:colId xmlns:a16="http://schemas.microsoft.com/office/drawing/2014/main" val="4093745144"/>
                    </a:ext>
                  </a:extLst>
                </a:gridCol>
                <a:gridCol w="270000">
                  <a:extLst>
                    <a:ext uri="{9D8B030D-6E8A-4147-A177-3AD203B41FA5}">
                      <a16:colId xmlns:a16="http://schemas.microsoft.com/office/drawing/2014/main" val="566019450"/>
                    </a:ext>
                  </a:extLst>
                </a:gridCol>
                <a:gridCol w="270000">
                  <a:extLst>
                    <a:ext uri="{9D8B030D-6E8A-4147-A177-3AD203B41FA5}">
                      <a16:colId xmlns:a16="http://schemas.microsoft.com/office/drawing/2014/main" val="2440358878"/>
                    </a:ext>
                  </a:extLst>
                </a:gridCol>
                <a:gridCol w="270000">
                  <a:extLst>
                    <a:ext uri="{9D8B030D-6E8A-4147-A177-3AD203B41FA5}">
                      <a16:colId xmlns:a16="http://schemas.microsoft.com/office/drawing/2014/main" val="485671137"/>
                    </a:ext>
                  </a:extLst>
                </a:gridCol>
                <a:gridCol w="270000">
                  <a:extLst>
                    <a:ext uri="{9D8B030D-6E8A-4147-A177-3AD203B41FA5}">
                      <a16:colId xmlns:a16="http://schemas.microsoft.com/office/drawing/2014/main" val="1874986909"/>
                    </a:ext>
                  </a:extLst>
                </a:gridCol>
                <a:gridCol w="270000">
                  <a:extLst>
                    <a:ext uri="{9D8B030D-6E8A-4147-A177-3AD203B41FA5}">
                      <a16:colId xmlns:a16="http://schemas.microsoft.com/office/drawing/2014/main" val="2421048845"/>
                    </a:ext>
                  </a:extLst>
                </a:gridCol>
                <a:gridCol w="270000">
                  <a:extLst>
                    <a:ext uri="{9D8B030D-6E8A-4147-A177-3AD203B41FA5}">
                      <a16:colId xmlns:a16="http://schemas.microsoft.com/office/drawing/2014/main" val="3159917758"/>
                    </a:ext>
                  </a:extLst>
                </a:gridCol>
                <a:gridCol w="270000">
                  <a:extLst>
                    <a:ext uri="{9D8B030D-6E8A-4147-A177-3AD203B41FA5}">
                      <a16:colId xmlns:a16="http://schemas.microsoft.com/office/drawing/2014/main" val="109708190"/>
                    </a:ext>
                  </a:extLst>
                </a:gridCol>
                <a:gridCol w="270000">
                  <a:extLst>
                    <a:ext uri="{9D8B030D-6E8A-4147-A177-3AD203B41FA5}">
                      <a16:colId xmlns:a16="http://schemas.microsoft.com/office/drawing/2014/main" val="3095755489"/>
                    </a:ext>
                  </a:extLst>
                </a:gridCol>
                <a:gridCol w="270000">
                  <a:extLst>
                    <a:ext uri="{9D8B030D-6E8A-4147-A177-3AD203B41FA5}">
                      <a16:colId xmlns:a16="http://schemas.microsoft.com/office/drawing/2014/main" val="3554175431"/>
                    </a:ext>
                  </a:extLst>
                </a:gridCol>
              </a:tblGrid>
              <a:tr h="288000">
                <a:tc>
                  <a:txBody>
                    <a:bodyPr/>
                    <a:lstStyle/>
                    <a:p>
                      <a:r>
                        <a:rPr lang="en-US" altLang="zh-CN" sz="800" b="1" dirty="0">
                          <a:solidFill>
                            <a:srgbClr val="FFC000"/>
                          </a:solidFill>
                        </a:rPr>
                        <a:t>0</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2</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3</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4</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5</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6</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7</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8</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9</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9703599"/>
                  </a:ext>
                </a:extLst>
              </a:tr>
              <a:tr h="288000">
                <a:tc>
                  <a:txBody>
                    <a:bodyPr/>
                    <a:lstStyle/>
                    <a:p>
                      <a:r>
                        <a:rPr lang="en-US" altLang="zh-CN" sz="800" b="1" dirty="0">
                          <a:solidFill>
                            <a:srgbClr val="FFC000"/>
                          </a:solidFill>
                        </a:rPr>
                        <a:t>10</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11</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12</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13</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14</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15</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16</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17</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18</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610279"/>
                  </a:ext>
                </a:extLst>
              </a:tr>
            </a:tbl>
          </a:graphicData>
        </a:graphic>
      </p:graphicFrame>
      <p:graphicFrame>
        <p:nvGraphicFramePr>
          <p:cNvPr id="13" name="表格 12">
            <a:extLst>
              <a:ext uri="{FF2B5EF4-FFF2-40B4-BE49-F238E27FC236}">
                <a16:creationId xmlns:a16="http://schemas.microsoft.com/office/drawing/2014/main" id="{FE3861FE-7733-4C99-9B7A-4ED80A43955E}"/>
              </a:ext>
            </a:extLst>
          </p:cNvPr>
          <p:cNvGraphicFramePr>
            <a:graphicFrameLocks noGrp="1"/>
          </p:cNvGraphicFramePr>
          <p:nvPr>
            <p:extLst>
              <p:ext uri="{D42A27DB-BD31-4B8C-83A1-F6EECF244321}">
                <p14:modId xmlns:p14="http://schemas.microsoft.com/office/powerpoint/2010/main" val="639613627"/>
              </p:ext>
            </p:extLst>
          </p:nvPr>
        </p:nvGraphicFramePr>
        <p:xfrm>
          <a:off x="6892996" y="2986859"/>
          <a:ext cx="2700000" cy="576000"/>
        </p:xfrm>
        <a:graphic>
          <a:graphicData uri="http://schemas.openxmlformats.org/drawingml/2006/table">
            <a:tbl>
              <a:tblPr/>
              <a:tblGrid>
                <a:gridCol w="270000">
                  <a:extLst>
                    <a:ext uri="{9D8B030D-6E8A-4147-A177-3AD203B41FA5}">
                      <a16:colId xmlns:a16="http://schemas.microsoft.com/office/drawing/2014/main" val="4093745144"/>
                    </a:ext>
                  </a:extLst>
                </a:gridCol>
                <a:gridCol w="270000">
                  <a:extLst>
                    <a:ext uri="{9D8B030D-6E8A-4147-A177-3AD203B41FA5}">
                      <a16:colId xmlns:a16="http://schemas.microsoft.com/office/drawing/2014/main" val="566019450"/>
                    </a:ext>
                  </a:extLst>
                </a:gridCol>
                <a:gridCol w="270000">
                  <a:extLst>
                    <a:ext uri="{9D8B030D-6E8A-4147-A177-3AD203B41FA5}">
                      <a16:colId xmlns:a16="http://schemas.microsoft.com/office/drawing/2014/main" val="2440358878"/>
                    </a:ext>
                  </a:extLst>
                </a:gridCol>
                <a:gridCol w="270000">
                  <a:extLst>
                    <a:ext uri="{9D8B030D-6E8A-4147-A177-3AD203B41FA5}">
                      <a16:colId xmlns:a16="http://schemas.microsoft.com/office/drawing/2014/main" val="485671137"/>
                    </a:ext>
                  </a:extLst>
                </a:gridCol>
                <a:gridCol w="270000">
                  <a:extLst>
                    <a:ext uri="{9D8B030D-6E8A-4147-A177-3AD203B41FA5}">
                      <a16:colId xmlns:a16="http://schemas.microsoft.com/office/drawing/2014/main" val="1874986909"/>
                    </a:ext>
                  </a:extLst>
                </a:gridCol>
                <a:gridCol w="270000">
                  <a:extLst>
                    <a:ext uri="{9D8B030D-6E8A-4147-A177-3AD203B41FA5}">
                      <a16:colId xmlns:a16="http://schemas.microsoft.com/office/drawing/2014/main" val="2421048845"/>
                    </a:ext>
                  </a:extLst>
                </a:gridCol>
                <a:gridCol w="270000">
                  <a:extLst>
                    <a:ext uri="{9D8B030D-6E8A-4147-A177-3AD203B41FA5}">
                      <a16:colId xmlns:a16="http://schemas.microsoft.com/office/drawing/2014/main" val="3159917758"/>
                    </a:ext>
                  </a:extLst>
                </a:gridCol>
                <a:gridCol w="270000">
                  <a:extLst>
                    <a:ext uri="{9D8B030D-6E8A-4147-A177-3AD203B41FA5}">
                      <a16:colId xmlns:a16="http://schemas.microsoft.com/office/drawing/2014/main" val="109708190"/>
                    </a:ext>
                  </a:extLst>
                </a:gridCol>
                <a:gridCol w="270000">
                  <a:extLst>
                    <a:ext uri="{9D8B030D-6E8A-4147-A177-3AD203B41FA5}">
                      <a16:colId xmlns:a16="http://schemas.microsoft.com/office/drawing/2014/main" val="3095755489"/>
                    </a:ext>
                  </a:extLst>
                </a:gridCol>
                <a:gridCol w="270000">
                  <a:extLst>
                    <a:ext uri="{9D8B030D-6E8A-4147-A177-3AD203B41FA5}">
                      <a16:colId xmlns:a16="http://schemas.microsoft.com/office/drawing/2014/main" val="3554175431"/>
                    </a:ext>
                  </a:extLst>
                </a:gridCol>
              </a:tblGrid>
              <a:tr h="288000">
                <a:tc>
                  <a:txBody>
                    <a:bodyPr/>
                    <a:lstStyle/>
                    <a:p>
                      <a:r>
                        <a:rPr lang="en-US" altLang="zh-CN" sz="800" b="1" dirty="0">
                          <a:solidFill>
                            <a:srgbClr val="FFC000"/>
                          </a:solidFill>
                        </a:rPr>
                        <a:t>0</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2</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3</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4</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5</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6</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7</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8</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9</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9703599"/>
                  </a:ext>
                </a:extLst>
              </a:tr>
              <a:tr h="288000">
                <a:tc>
                  <a:txBody>
                    <a:bodyPr/>
                    <a:lstStyle/>
                    <a:p>
                      <a:r>
                        <a:rPr lang="en-US" altLang="zh-CN" sz="800" b="1" dirty="0">
                          <a:solidFill>
                            <a:srgbClr val="FFC000"/>
                          </a:solidFill>
                        </a:rPr>
                        <a:t>10</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11</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12</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13</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14</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15</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16</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17</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18</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610279"/>
                  </a:ext>
                </a:extLst>
              </a:tr>
            </a:tbl>
          </a:graphicData>
        </a:graphic>
      </p:graphicFrame>
      <p:graphicFrame>
        <p:nvGraphicFramePr>
          <p:cNvPr id="14" name="表格 13">
            <a:extLst>
              <a:ext uri="{FF2B5EF4-FFF2-40B4-BE49-F238E27FC236}">
                <a16:creationId xmlns:a16="http://schemas.microsoft.com/office/drawing/2014/main" id="{DEA14E6D-0DDE-419C-B66A-428850F8D6B7}"/>
              </a:ext>
            </a:extLst>
          </p:cNvPr>
          <p:cNvGraphicFramePr>
            <a:graphicFrameLocks noGrp="1"/>
          </p:cNvGraphicFramePr>
          <p:nvPr>
            <p:extLst>
              <p:ext uri="{D42A27DB-BD31-4B8C-83A1-F6EECF244321}">
                <p14:modId xmlns:p14="http://schemas.microsoft.com/office/powerpoint/2010/main" val="62279499"/>
              </p:ext>
            </p:extLst>
          </p:nvPr>
        </p:nvGraphicFramePr>
        <p:xfrm>
          <a:off x="6888076" y="4575316"/>
          <a:ext cx="2700000" cy="576000"/>
        </p:xfrm>
        <a:graphic>
          <a:graphicData uri="http://schemas.openxmlformats.org/drawingml/2006/table">
            <a:tbl>
              <a:tblPr/>
              <a:tblGrid>
                <a:gridCol w="270000">
                  <a:extLst>
                    <a:ext uri="{9D8B030D-6E8A-4147-A177-3AD203B41FA5}">
                      <a16:colId xmlns:a16="http://schemas.microsoft.com/office/drawing/2014/main" val="4093745144"/>
                    </a:ext>
                  </a:extLst>
                </a:gridCol>
                <a:gridCol w="270000">
                  <a:extLst>
                    <a:ext uri="{9D8B030D-6E8A-4147-A177-3AD203B41FA5}">
                      <a16:colId xmlns:a16="http://schemas.microsoft.com/office/drawing/2014/main" val="566019450"/>
                    </a:ext>
                  </a:extLst>
                </a:gridCol>
                <a:gridCol w="270000">
                  <a:extLst>
                    <a:ext uri="{9D8B030D-6E8A-4147-A177-3AD203B41FA5}">
                      <a16:colId xmlns:a16="http://schemas.microsoft.com/office/drawing/2014/main" val="2440358878"/>
                    </a:ext>
                  </a:extLst>
                </a:gridCol>
                <a:gridCol w="270000">
                  <a:extLst>
                    <a:ext uri="{9D8B030D-6E8A-4147-A177-3AD203B41FA5}">
                      <a16:colId xmlns:a16="http://schemas.microsoft.com/office/drawing/2014/main" val="485671137"/>
                    </a:ext>
                  </a:extLst>
                </a:gridCol>
                <a:gridCol w="270000">
                  <a:extLst>
                    <a:ext uri="{9D8B030D-6E8A-4147-A177-3AD203B41FA5}">
                      <a16:colId xmlns:a16="http://schemas.microsoft.com/office/drawing/2014/main" val="1874986909"/>
                    </a:ext>
                  </a:extLst>
                </a:gridCol>
                <a:gridCol w="270000">
                  <a:extLst>
                    <a:ext uri="{9D8B030D-6E8A-4147-A177-3AD203B41FA5}">
                      <a16:colId xmlns:a16="http://schemas.microsoft.com/office/drawing/2014/main" val="2421048845"/>
                    </a:ext>
                  </a:extLst>
                </a:gridCol>
                <a:gridCol w="270000">
                  <a:extLst>
                    <a:ext uri="{9D8B030D-6E8A-4147-A177-3AD203B41FA5}">
                      <a16:colId xmlns:a16="http://schemas.microsoft.com/office/drawing/2014/main" val="3159917758"/>
                    </a:ext>
                  </a:extLst>
                </a:gridCol>
                <a:gridCol w="270000">
                  <a:extLst>
                    <a:ext uri="{9D8B030D-6E8A-4147-A177-3AD203B41FA5}">
                      <a16:colId xmlns:a16="http://schemas.microsoft.com/office/drawing/2014/main" val="109708190"/>
                    </a:ext>
                  </a:extLst>
                </a:gridCol>
                <a:gridCol w="270000">
                  <a:extLst>
                    <a:ext uri="{9D8B030D-6E8A-4147-A177-3AD203B41FA5}">
                      <a16:colId xmlns:a16="http://schemas.microsoft.com/office/drawing/2014/main" val="3095755489"/>
                    </a:ext>
                  </a:extLst>
                </a:gridCol>
                <a:gridCol w="270000">
                  <a:extLst>
                    <a:ext uri="{9D8B030D-6E8A-4147-A177-3AD203B41FA5}">
                      <a16:colId xmlns:a16="http://schemas.microsoft.com/office/drawing/2014/main" val="3554175431"/>
                    </a:ext>
                  </a:extLst>
                </a:gridCol>
              </a:tblGrid>
              <a:tr h="288000">
                <a:tc>
                  <a:txBody>
                    <a:bodyPr/>
                    <a:lstStyle/>
                    <a:p>
                      <a:r>
                        <a:rPr lang="en-US" altLang="zh-CN" sz="800" b="1" dirty="0">
                          <a:solidFill>
                            <a:srgbClr val="FFC000"/>
                          </a:solidFill>
                        </a:rPr>
                        <a:t>0</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2</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3</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4</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5</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6</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7</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8</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9</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9703599"/>
                  </a:ext>
                </a:extLst>
              </a:tr>
              <a:tr h="288000">
                <a:tc>
                  <a:txBody>
                    <a:bodyPr/>
                    <a:lstStyle/>
                    <a:p>
                      <a:r>
                        <a:rPr lang="en-US" altLang="zh-CN" sz="800" b="1" dirty="0">
                          <a:solidFill>
                            <a:srgbClr val="FFC000"/>
                          </a:solidFill>
                        </a:rPr>
                        <a:t>10</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11</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12</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13</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14</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15</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16</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17</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800" b="1" dirty="0">
                          <a:solidFill>
                            <a:srgbClr val="FFC000"/>
                          </a:solidFill>
                        </a:rPr>
                        <a:t>18</a:t>
                      </a:r>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800" b="1" dirty="0">
                        <a:solidFill>
                          <a:srgbClr val="FFC000"/>
                        </a:solidFill>
                      </a:endParaRPr>
                    </a:p>
                  </a:txBody>
                  <a:tcPr marL="28800" marR="0" marT="0" marB="0">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610279"/>
                  </a:ext>
                </a:extLst>
              </a:tr>
            </a:tbl>
          </a:graphicData>
        </a:graphic>
      </p:graphicFrame>
      <p:graphicFrame>
        <p:nvGraphicFramePr>
          <p:cNvPr id="15" name="表格 14">
            <a:extLst>
              <a:ext uri="{FF2B5EF4-FFF2-40B4-BE49-F238E27FC236}">
                <a16:creationId xmlns:a16="http://schemas.microsoft.com/office/drawing/2014/main" id="{D658197D-4F36-4543-86CB-8323431A5FB3}"/>
              </a:ext>
            </a:extLst>
          </p:cNvPr>
          <p:cNvGraphicFramePr>
            <a:graphicFrameLocks noGrp="1"/>
          </p:cNvGraphicFramePr>
          <p:nvPr>
            <p:extLst>
              <p:ext uri="{D42A27DB-BD31-4B8C-83A1-F6EECF244321}">
                <p14:modId xmlns:p14="http://schemas.microsoft.com/office/powerpoint/2010/main" val="2568770084"/>
              </p:ext>
            </p:extLst>
          </p:nvPr>
        </p:nvGraphicFramePr>
        <p:xfrm>
          <a:off x="6401660" y="2333403"/>
          <a:ext cx="504000" cy="2664000"/>
        </p:xfrm>
        <a:graphic>
          <a:graphicData uri="http://schemas.openxmlformats.org/drawingml/2006/table">
            <a:tbl>
              <a:tblPr/>
              <a:tblGrid>
                <a:gridCol w="252000">
                  <a:extLst>
                    <a:ext uri="{9D8B030D-6E8A-4147-A177-3AD203B41FA5}">
                      <a16:colId xmlns:a16="http://schemas.microsoft.com/office/drawing/2014/main" val="1325221825"/>
                    </a:ext>
                  </a:extLst>
                </a:gridCol>
                <a:gridCol w="252000">
                  <a:extLst>
                    <a:ext uri="{9D8B030D-6E8A-4147-A177-3AD203B41FA5}">
                      <a16:colId xmlns:a16="http://schemas.microsoft.com/office/drawing/2014/main" val="3155883841"/>
                    </a:ext>
                  </a:extLst>
                </a:gridCol>
              </a:tblGrid>
              <a:tr h="288000">
                <a:tc>
                  <a:txBody>
                    <a:bodyPr/>
                    <a:lstStyle/>
                    <a:p>
                      <a:r>
                        <a:rPr lang="en-US" altLang="zh-CN" sz="1400" b="1" dirty="0"/>
                        <a:t>v</a:t>
                      </a:r>
                      <a:r>
                        <a:rPr lang="en-US" altLang="zh-CN" sz="1400" b="1" baseline="-25000" dirty="0"/>
                        <a:t>0</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a:latin typeface="黑体" panose="02010609060101010101" pitchFamily="49" charset="-122"/>
                          <a:ea typeface="黑体" panose="02010609060101010101" pitchFamily="49" charset="-122"/>
                        </a:rPr>
                        <a:t>→</a:t>
                      </a:r>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074070785"/>
                  </a:ext>
                </a:extLst>
              </a:tr>
              <a:tr h="504000">
                <a:tc>
                  <a:txBody>
                    <a:bodyPr/>
                    <a:lstStyle/>
                    <a:p>
                      <a:endParaRPr lang="zh-CN" altLang="en-US" sz="1600" b="1" dirty="0"/>
                    </a:p>
                  </a:txBody>
                  <a:tcPr marL="28800" marR="0" marT="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dirty="0">
                        <a:latin typeface="黑体" panose="02010609060101010101" pitchFamily="49" charset="-122"/>
                        <a:ea typeface="黑体" panose="02010609060101010101" pitchFamily="49" charset="-122"/>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05958685"/>
                  </a:ext>
                </a:extLst>
              </a:tr>
              <a:tr h="288000">
                <a:tc>
                  <a:txBody>
                    <a:bodyPr/>
                    <a:lstStyle/>
                    <a:p>
                      <a:r>
                        <a:rPr lang="en-US" altLang="zh-CN" sz="1400" b="1" dirty="0"/>
                        <a:t>v</a:t>
                      </a:r>
                      <a:r>
                        <a:rPr lang="en-US" altLang="zh-CN" sz="1400" b="1" baseline="-25000" dirty="0"/>
                        <a:t>1</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a:latin typeface="黑体" panose="02010609060101010101" pitchFamily="49" charset="-122"/>
                          <a:ea typeface="黑体" panose="02010609060101010101" pitchFamily="49" charset="-122"/>
                        </a:rPr>
                        <a:t>→</a:t>
                      </a:r>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663422882"/>
                  </a:ext>
                </a:extLst>
              </a:tr>
              <a:tr h="504000">
                <a:tc>
                  <a:txBody>
                    <a:bodyPr/>
                    <a:lstStyle/>
                    <a:p>
                      <a:endParaRPr lang="zh-CN" altLang="en-US" sz="1600" b="1" dirty="0"/>
                    </a:p>
                  </a:txBody>
                  <a:tcPr marL="28800" marR="0" marT="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dirty="0">
                        <a:latin typeface="黑体" panose="02010609060101010101" pitchFamily="49" charset="-122"/>
                        <a:ea typeface="黑体" panose="02010609060101010101" pitchFamily="49" charset="-122"/>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4981127"/>
                  </a:ext>
                </a:extLst>
              </a:tr>
              <a:tr h="288000">
                <a:tc>
                  <a:txBody>
                    <a:bodyPr/>
                    <a:lstStyle/>
                    <a:p>
                      <a:r>
                        <a:rPr lang="en-US" altLang="zh-CN" sz="1400" b="1" dirty="0"/>
                        <a:t>v</a:t>
                      </a:r>
                      <a:r>
                        <a:rPr lang="en-US" altLang="zh-CN" sz="1400" b="1" baseline="-25000" dirty="0"/>
                        <a:t>2</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a:latin typeface="黑体" panose="02010609060101010101" pitchFamily="49" charset="-122"/>
                          <a:ea typeface="黑体" panose="02010609060101010101" pitchFamily="49" charset="-122"/>
                        </a:rPr>
                        <a:t>→</a:t>
                      </a:r>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39591"/>
                  </a:ext>
                </a:extLst>
              </a:tr>
              <a:tr h="504000">
                <a:tc>
                  <a:txBody>
                    <a:bodyPr/>
                    <a:lstStyle/>
                    <a:p>
                      <a:endParaRPr lang="zh-CN" altLang="en-US" sz="1400" b="1" dirty="0"/>
                    </a:p>
                  </a:txBody>
                  <a:tcPr marL="28800" marR="0" marT="0" marB="3600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dirty="0">
                        <a:latin typeface="黑体" panose="02010609060101010101" pitchFamily="49" charset="-122"/>
                        <a:ea typeface="黑体" panose="02010609060101010101" pitchFamily="49" charset="-122"/>
                      </a:endParaRPr>
                    </a:p>
                  </a:txBody>
                  <a:tcPr marL="0" marR="0" marT="0" marB="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4122746"/>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t>v</a:t>
                      </a:r>
                      <a:r>
                        <a:rPr lang="en-US" altLang="zh-CN" sz="1400" b="1" baseline="-25000" dirty="0"/>
                        <a:t>3</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a:latin typeface="黑体" panose="02010609060101010101" pitchFamily="49" charset="-122"/>
                          <a:ea typeface="黑体" panose="02010609060101010101" pitchFamily="49" charset="-122"/>
                        </a:rPr>
                        <a:t>→</a:t>
                      </a:r>
                    </a:p>
                  </a:txBody>
                  <a:tcPr marL="0" marR="0" marT="0" marB="0" anchor="ctr" anchorCtr="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8690406"/>
                  </a:ext>
                </a:extLst>
              </a:tr>
            </a:tbl>
          </a:graphicData>
        </a:graphic>
      </p:graphicFrame>
      <p:graphicFrame>
        <p:nvGraphicFramePr>
          <p:cNvPr id="16" name="表格 15">
            <a:extLst>
              <a:ext uri="{FF2B5EF4-FFF2-40B4-BE49-F238E27FC236}">
                <a16:creationId xmlns:a16="http://schemas.microsoft.com/office/drawing/2014/main" id="{9D7EE75F-BCB1-4FA1-A1BD-C4AAC6BA1734}"/>
              </a:ext>
            </a:extLst>
          </p:cNvPr>
          <p:cNvGraphicFramePr>
            <a:graphicFrameLocks noGrp="1"/>
          </p:cNvGraphicFramePr>
          <p:nvPr>
            <p:extLst>
              <p:ext uri="{D42A27DB-BD31-4B8C-83A1-F6EECF244321}">
                <p14:modId xmlns:p14="http://schemas.microsoft.com/office/powerpoint/2010/main" val="2074973820"/>
              </p:ext>
            </p:extLst>
          </p:nvPr>
        </p:nvGraphicFramePr>
        <p:xfrm>
          <a:off x="1324017" y="3878500"/>
          <a:ext cx="2772000" cy="1440000"/>
        </p:xfrm>
        <a:graphic>
          <a:graphicData uri="http://schemas.openxmlformats.org/drawingml/2006/table">
            <a:tbl>
              <a:tblPr/>
              <a:tblGrid>
                <a:gridCol w="252000">
                  <a:extLst>
                    <a:ext uri="{9D8B030D-6E8A-4147-A177-3AD203B41FA5}">
                      <a16:colId xmlns:a16="http://schemas.microsoft.com/office/drawing/2014/main" val="720413573"/>
                    </a:ext>
                  </a:extLst>
                </a:gridCol>
                <a:gridCol w="252000">
                  <a:extLst>
                    <a:ext uri="{9D8B030D-6E8A-4147-A177-3AD203B41FA5}">
                      <a16:colId xmlns:a16="http://schemas.microsoft.com/office/drawing/2014/main" val="3734954639"/>
                    </a:ext>
                  </a:extLst>
                </a:gridCol>
                <a:gridCol w="252000">
                  <a:extLst>
                    <a:ext uri="{9D8B030D-6E8A-4147-A177-3AD203B41FA5}">
                      <a16:colId xmlns:a16="http://schemas.microsoft.com/office/drawing/2014/main" val="1579921413"/>
                    </a:ext>
                  </a:extLst>
                </a:gridCol>
                <a:gridCol w="252000">
                  <a:extLst>
                    <a:ext uri="{9D8B030D-6E8A-4147-A177-3AD203B41FA5}">
                      <a16:colId xmlns:a16="http://schemas.microsoft.com/office/drawing/2014/main" val="3959831494"/>
                    </a:ext>
                  </a:extLst>
                </a:gridCol>
                <a:gridCol w="252000">
                  <a:extLst>
                    <a:ext uri="{9D8B030D-6E8A-4147-A177-3AD203B41FA5}">
                      <a16:colId xmlns:a16="http://schemas.microsoft.com/office/drawing/2014/main" val="4209275240"/>
                    </a:ext>
                  </a:extLst>
                </a:gridCol>
                <a:gridCol w="252000">
                  <a:extLst>
                    <a:ext uri="{9D8B030D-6E8A-4147-A177-3AD203B41FA5}">
                      <a16:colId xmlns:a16="http://schemas.microsoft.com/office/drawing/2014/main" val="1541184935"/>
                    </a:ext>
                  </a:extLst>
                </a:gridCol>
                <a:gridCol w="252000">
                  <a:extLst>
                    <a:ext uri="{9D8B030D-6E8A-4147-A177-3AD203B41FA5}">
                      <a16:colId xmlns:a16="http://schemas.microsoft.com/office/drawing/2014/main" val="3410851860"/>
                    </a:ext>
                  </a:extLst>
                </a:gridCol>
                <a:gridCol w="252000">
                  <a:extLst>
                    <a:ext uri="{9D8B030D-6E8A-4147-A177-3AD203B41FA5}">
                      <a16:colId xmlns:a16="http://schemas.microsoft.com/office/drawing/2014/main" val="2496680345"/>
                    </a:ext>
                  </a:extLst>
                </a:gridCol>
                <a:gridCol w="252000">
                  <a:extLst>
                    <a:ext uri="{9D8B030D-6E8A-4147-A177-3AD203B41FA5}">
                      <a16:colId xmlns:a16="http://schemas.microsoft.com/office/drawing/2014/main" val="3362867463"/>
                    </a:ext>
                  </a:extLst>
                </a:gridCol>
                <a:gridCol w="252000">
                  <a:extLst>
                    <a:ext uri="{9D8B030D-6E8A-4147-A177-3AD203B41FA5}">
                      <a16:colId xmlns:a16="http://schemas.microsoft.com/office/drawing/2014/main" val="2525752838"/>
                    </a:ext>
                  </a:extLst>
                </a:gridCol>
                <a:gridCol w="252000">
                  <a:extLst>
                    <a:ext uri="{9D8B030D-6E8A-4147-A177-3AD203B41FA5}">
                      <a16:colId xmlns:a16="http://schemas.microsoft.com/office/drawing/2014/main" val="3929930283"/>
                    </a:ext>
                  </a:extLst>
                </a:gridCol>
              </a:tblGrid>
              <a:tr h="288000">
                <a:tc>
                  <a:txBody>
                    <a:bodyPr/>
                    <a:lstStyle/>
                    <a:p>
                      <a:endParaRPr lang="zh-CN" altLang="en-US" sz="1400" b="1" dirty="0"/>
                    </a:p>
                  </a:txBody>
                  <a:tcPr marL="28800" marR="0" marT="0" marB="36000" anchor="ctr" anchorCtr="1">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a:t>u</a:t>
                      </a:r>
                      <a:r>
                        <a:rPr lang="en-US" altLang="zh-CN" sz="1400" b="1" baseline="-25000" dirty="0"/>
                        <a:t>0</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t>u</a:t>
                      </a:r>
                      <a:r>
                        <a:rPr lang="en-US" altLang="zh-CN" sz="1400" b="1" baseline="-25000" dirty="0"/>
                        <a:t>1</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t>u</a:t>
                      </a:r>
                      <a:r>
                        <a:rPr lang="en-US" altLang="zh-CN" sz="1400" b="1" baseline="-25000" dirty="0"/>
                        <a:t>2</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t>u</a:t>
                      </a:r>
                      <a:r>
                        <a:rPr lang="en-US" altLang="zh-CN" sz="1400" b="1" baseline="-25000" dirty="0"/>
                        <a:t>3</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t>u</a:t>
                      </a:r>
                      <a:r>
                        <a:rPr lang="en-US" altLang="zh-CN" sz="1400" b="1" baseline="-25000" dirty="0"/>
                        <a:t>4</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t>u</a:t>
                      </a:r>
                      <a:r>
                        <a:rPr lang="en-US" altLang="zh-CN" sz="1400" b="1" baseline="-25000" dirty="0"/>
                        <a:t>5</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t>u</a:t>
                      </a:r>
                      <a:r>
                        <a:rPr lang="en-US" altLang="zh-CN" sz="1400" b="1" baseline="-25000" dirty="0"/>
                        <a:t>6</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t>u</a:t>
                      </a:r>
                      <a:r>
                        <a:rPr lang="en-US" altLang="zh-CN" sz="1400" b="1" baseline="-25000" dirty="0"/>
                        <a:t>7</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t>u</a:t>
                      </a:r>
                      <a:r>
                        <a:rPr lang="en-US" altLang="zh-CN" sz="1400" b="1" baseline="-25000" dirty="0"/>
                        <a:t>8</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t>u</a:t>
                      </a:r>
                      <a:r>
                        <a:rPr lang="en-US" altLang="zh-CN" sz="1400" b="1" baseline="-25000" dirty="0"/>
                        <a:t>9</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7035047"/>
                  </a:ext>
                </a:extLst>
              </a:tr>
              <a:tr h="288000">
                <a:tc>
                  <a:txBody>
                    <a:bodyPr/>
                    <a:lstStyle/>
                    <a:p>
                      <a:r>
                        <a:rPr lang="en-US" altLang="zh-CN" sz="1400" b="1" dirty="0"/>
                        <a:t>v</a:t>
                      </a:r>
                      <a:r>
                        <a:rPr lang="en-US" altLang="zh-CN" sz="1400" b="1" baseline="-25000" dirty="0"/>
                        <a:t>0</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0</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0</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0</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28801723"/>
                  </a:ext>
                </a:extLst>
              </a:tr>
              <a:tr h="288000">
                <a:tc>
                  <a:txBody>
                    <a:bodyPr/>
                    <a:lstStyle/>
                    <a:p>
                      <a:r>
                        <a:rPr lang="en-US" altLang="zh-CN" sz="1400" b="1" dirty="0"/>
                        <a:t>v</a:t>
                      </a:r>
                      <a:r>
                        <a:rPr lang="en-US" altLang="zh-CN" sz="1400" b="1" baseline="-25000" dirty="0"/>
                        <a:t>1</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0</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0</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0</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0</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0</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0</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82899927"/>
                  </a:ext>
                </a:extLst>
              </a:tr>
              <a:tr h="288000">
                <a:tc>
                  <a:txBody>
                    <a:bodyPr/>
                    <a:lstStyle/>
                    <a:p>
                      <a:r>
                        <a:rPr lang="en-US" altLang="zh-CN" sz="1400" b="1" dirty="0"/>
                        <a:t>v</a:t>
                      </a:r>
                      <a:r>
                        <a:rPr lang="en-US" altLang="zh-CN" sz="1400" b="1" baseline="-25000" dirty="0"/>
                        <a:t>2</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0</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0</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6149544"/>
                  </a:ext>
                </a:extLst>
              </a:tr>
              <a:tr h="288000">
                <a:tc>
                  <a:txBody>
                    <a:bodyPr/>
                    <a:lstStyle/>
                    <a:p>
                      <a:r>
                        <a:rPr lang="en-US" altLang="zh-CN" sz="1400" b="1" dirty="0"/>
                        <a:t>v</a:t>
                      </a:r>
                      <a:r>
                        <a:rPr lang="en-US" altLang="zh-CN" sz="1400" b="1" baseline="-25000" dirty="0"/>
                        <a:t>3</a:t>
                      </a:r>
                      <a:endParaRPr lang="zh-CN" altLang="en-US" sz="1400" b="1" dirty="0"/>
                    </a:p>
                  </a:txBody>
                  <a:tcPr marL="28800" marR="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0</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0</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0</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a:latin typeface="黑体" panose="02010609060101010101" pitchFamily="49" charset="-122"/>
                          <a:ea typeface="黑体" panose="02010609060101010101" pitchFamily="49" charset="-122"/>
                        </a:rPr>
                        <a:t>1</a:t>
                      </a:r>
                      <a:endParaRPr lang="zh-CN" altLang="en-US" sz="1400" b="1" dirty="0">
                        <a:latin typeface="黑体" panose="02010609060101010101" pitchFamily="49" charset="-122"/>
                        <a:ea typeface="黑体" panose="02010609060101010101" pitchFamily="49" charset="-122"/>
                      </a:endParaRPr>
                    </a:p>
                  </a:txBody>
                  <a:tcPr marL="0" marR="0" marT="0" marB="0" anchor="ctr" anchorCtr="1">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9982328"/>
                  </a:ext>
                </a:extLst>
              </a:tr>
            </a:tbl>
          </a:graphicData>
        </a:graphic>
      </p:graphicFrame>
      <p:sp>
        <p:nvSpPr>
          <p:cNvPr id="17" name="内容占位符 110">
            <a:extLst>
              <a:ext uri="{FF2B5EF4-FFF2-40B4-BE49-F238E27FC236}">
                <a16:creationId xmlns:a16="http://schemas.microsoft.com/office/drawing/2014/main" id="{CE93EA76-26EE-458A-96C1-5746AF9996BE}"/>
              </a:ext>
            </a:extLst>
          </p:cNvPr>
          <p:cNvSpPr txBox="1">
            <a:spLocks/>
          </p:cNvSpPr>
          <p:nvPr/>
        </p:nvSpPr>
        <p:spPr>
          <a:xfrm>
            <a:off x="1324017" y="3338633"/>
            <a:ext cx="2016083" cy="3419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342900" indent="-342900">
              <a:buFont typeface="Arial" panose="020B0604020202020204" pitchFamily="34" charset="0"/>
              <a:buAutoNum type="alphaLcParenBoth"/>
            </a:pPr>
            <a:r>
              <a:rPr lang="en-US" altLang="zh-CN" sz="1800" dirty="0">
                <a:latin typeface="Arial" panose="020B0604020202020204" pitchFamily="34" charset="0"/>
                <a:cs typeface="Arial" panose="020B0604020202020204" pitchFamily="34" charset="0"/>
              </a:rPr>
              <a:t>Adjacency list. </a:t>
            </a:r>
          </a:p>
        </p:txBody>
      </p:sp>
      <p:sp>
        <p:nvSpPr>
          <p:cNvPr id="18" name="内容占位符 110">
            <a:extLst>
              <a:ext uri="{FF2B5EF4-FFF2-40B4-BE49-F238E27FC236}">
                <a16:creationId xmlns:a16="http://schemas.microsoft.com/office/drawing/2014/main" id="{6CD1B3AD-8AE1-46A1-8EE9-66A9624123DC}"/>
              </a:ext>
            </a:extLst>
          </p:cNvPr>
          <p:cNvSpPr txBox="1">
            <a:spLocks/>
          </p:cNvSpPr>
          <p:nvPr/>
        </p:nvSpPr>
        <p:spPr>
          <a:xfrm>
            <a:off x="1324017" y="5560400"/>
            <a:ext cx="1812883" cy="3419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zh-CN" sz="1800" dirty="0">
                <a:latin typeface="Arial" panose="020B0604020202020204" pitchFamily="34" charset="0"/>
                <a:cs typeface="Arial" panose="020B0604020202020204" pitchFamily="34" charset="0"/>
              </a:rPr>
              <a:t>(b) Bitmap.</a:t>
            </a:r>
          </a:p>
        </p:txBody>
      </p:sp>
      <p:sp>
        <p:nvSpPr>
          <p:cNvPr id="19" name="内容占位符 110">
            <a:extLst>
              <a:ext uri="{FF2B5EF4-FFF2-40B4-BE49-F238E27FC236}">
                <a16:creationId xmlns:a16="http://schemas.microsoft.com/office/drawing/2014/main" id="{19E356D1-6C35-4D40-9EB6-3C39C69A5754}"/>
              </a:ext>
            </a:extLst>
          </p:cNvPr>
          <p:cNvSpPr txBox="1">
            <a:spLocks/>
          </p:cNvSpPr>
          <p:nvPr/>
        </p:nvSpPr>
        <p:spPr>
          <a:xfrm>
            <a:off x="6401660" y="5556888"/>
            <a:ext cx="1812883" cy="3419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zh-CN" sz="1800" dirty="0">
                <a:latin typeface="Arial" panose="020B0604020202020204" pitchFamily="34" charset="0"/>
                <a:cs typeface="Arial" panose="020B0604020202020204" pitchFamily="34" charset="0"/>
              </a:rPr>
              <a:t>(c) Hash table.</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A1A199C-297A-421D-B3AB-C791541EAC35}"/>
                  </a:ext>
                </a:extLst>
              </p:cNvPr>
              <p:cNvSpPr txBox="1"/>
              <p:nvPr/>
            </p:nvSpPr>
            <p:spPr>
              <a:xfrm>
                <a:off x="3276174" y="3186431"/>
                <a:ext cx="1646671" cy="646331"/>
              </a:xfrm>
              <a:prstGeom prst="rect">
                <a:avLst/>
              </a:prstGeom>
              <a:noFill/>
            </p:spPr>
            <p:txBody>
              <a:bodyPr wrap="square" rtlCol="0">
                <a:spAutoFit/>
              </a:bodyPr>
              <a:lstStyle/>
              <a:p>
                <a:r>
                  <a:rPr lang="en-US" altLang="zh-CN" b="1" i="1" dirty="0">
                    <a:solidFill>
                      <a:schemeClr val="accent5">
                        <a:lumMod val="40000"/>
                        <a:lumOff val="60000"/>
                      </a:schemeClr>
                    </a:solidFill>
                    <a:latin typeface="Times New Roman" panose="02020603050405020304" pitchFamily="18" charset="0"/>
                    <a:cs typeface="Times New Roman" panose="02020603050405020304" pitchFamily="18" charset="0"/>
                  </a:rPr>
                  <a:t>Time: </a:t>
                </a:r>
                <a14:m>
                  <m:oMath xmlns:m="http://schemas.openxmlformats.org/officeDocument/2006/math">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𝑶</m:t>
                    </m:r>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m:t>
                    </m:r>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𝜟</m:t>
                    </m:r>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m:t>
                    </m:r>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𝑽</m:t>
                    </m:r>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m:t>
                    </m:r>
                  </m:oMath>
                </a14:m>
                <a:r>
                  <a:rPr lang="en-US" altLang="zh-CN" b="1" i="1" dirty="0">
                    <a:solidFill>
                      <a:schemeClr val="accent5">
                        <a:lumMod val="40000"/>
                        <a:lumOff val="60000"/>
                      </a:schemeClr>
                    </a:solidFill>
                    <a:latin typeface="Times New Roman" panose="02020603050405020304" pitchFamily="18" charset="0"/>
                    <a:cs typeface="Times New Roman" panose="02020603050405020304" pitchFamily="18" charset="0"/>
                  </a:rPr>
                  <a:t>  </a:t>
                </a:r>
              </a:p>
              <a:p>
                <a:r>
                  <a:rPr lang="en-US" altLang="zh-CN" b="1" i="1" dirty="0">
                    <a:solidFill>
                      <a:schemeClr val="accent6">
                        <a:lumMod val="40000"/>
                        <a:lumOff val="60000"/>
                      </a:schemeClr>
                    </a:solidFill>
                    <a:latin typeface="Times New Roman" panose="02020603050405020304" pitchFamily="18" charset="0"/>
                    <a:cs typeface="Times New Roman" panose="02020603050405020304" pitchFamily="18" charset="0"/>
                  </a:rPr>
                  <a:t>Space:</a:t>
                </a:r>
                <a14:m>
                  <m:oMath xmlns:m="http://schemas.openxmlformats.org/officeDocument/2006/math">
                    <m: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t>𝑶</m:t>
                    </m:r>
                    <m: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t>(|</m:t>
                    </m:r>
                    <m: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t>𝑬</m:t>
                    </m:r>
                    <m: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t>|)</m:t>
                    </m:r>
                  </m:oMath>
                </a14:m>
                <a:endParaRPr lang="zh-CN" altLang="en-US" b="1" i="1" dirty="0">
                  <a:solidFill>
                    <a:schemeClr val="accent6">
                      <a:lumMod val="40000"/>
                      <a:lumOff val="60000"/>
                    </a:schemeClr>
                  </a:solidFill>
                  <a:latin typeface="Times New Roman" panose="02020603050405020304" pitchFamily="18" charset="0"/>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FA1A199C-297A-421D-B3AB-C791541EAC35}"/>
                  </a:ext>
                </a:extLst>
              </p:cNvPr>
              <p:cNvSpPr txBox="1">
                <a:spLocks noRot="1" noChangeAspect="1" noMove="1" noResize="1" noEditPoints="1" noAdjustHandles="1" noChangeArrowheads="1" noChangeShapeType="1" noTextEdit="1"/>
              </p:cNvSpPr>
              <p:nvPr/>
            </p:nvSpPr>
            <p:spPr>
              <a:xfrm>
                <a:off x="3276174" y="3186431"/>
                <a:ext cx="1646671" cy="646331"/>
              </a:xfrm>
              <a:prstGeom prst="rect">
                <a:avLst/>
              </a:prstGeom>
              <a:blipFill>
                <a:blip r:embed="rId3"/>
                <a:stretch>
                  <a:fillRect l="-2952" t="-5660" r="-738" b="-14151"/>
                </a:stretch>
              </a:blipFill>
            </p:spPr>
            <p:txBody>
              <a:bodyPr/>
              <a:lstStyle/>
              <a:p>
                <a:r>
                  <a:rPr lang="zh-CN" altLang="en-US">
                    <a:noFill/>
                  </a:rPr>
                  <a:t> </a:t>
                </a:r>
              </a:p>
            </p:txBody>
          </p:sp>
        </mc:Fallback>
      </mc:AlternateContent>
      <p:sp>
        <p:nvSpPr>
          <p:cNvPr id="3" name="笑脸 2">
            <a:extLst>
              <a:ext uri="{FF2B5EF4-FFF2-40B4-BE49-F238E27FC236}">
                <a16:creationId xmlns:a16="http://schemas.microsoft.com/office/drawing/2014/main" id="{D20EAAAA-755A-4699-9055-73DB5A2BAF2D}"/>
              </a:ext>
            </a:extLst>
          </p:cNvPr>
          <p:cNvSpPr/>
          <p:nvPr/>
        </p:nvSpPr>
        <p:spPr>
          <a:xfrm>
            <a:off x="5355516" y="3185079"/>
            <a:ext cx="324000" cy="324000"/>
          </a:xfrm>
          <a:prstGeom prst="smileyFace">
            <a:avLst>
              <a:gd name="adj" fmla="val -465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笑脸 19">
            <a:extLst>
              <a:ext uri="{FF2B5EF4-FFF2-40B4-BE49-F238E27FC236}">
                <a16:creationId xmlns:a16="http://schemas.microsoft.com/office/drawing/2014/main" id="{085D0F0E-3373-43AB-99BC-225FFFEEE777}"/>
              </a:ext>
            </a:extLst>
          </p:cNvPr>
          <p:cNvSpPr/>
          <p:nvPr/>
        </p:nvSpPr>
        <p:spPr>
          <a:xfrm>
            <a:off x="5355516" y="3540670"/>
            <a:ext cx="324000" cy="324000"/>
          </a:xfrm>
          <a:prstGeom prst="smileyFac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7A6F7675-05A8-432E-AB7E-017E874D869C}"/>
                  </a:ext>
                </a:extLst>
              </p:cNvPr>
              <p:cNvSpPr txBox="1"/>
              <p:nvPr/>
            </p:nvSpPr>
            <p:spPr>
              <a:xfrm>
                <a:off x="3212674" y="5269698"/>
                <a:ext cx="2327142" cy="923330"/>
              </a:xfrm>
              <a:prstGeom prst="rect">
                <a:avLst/>
              </a:prstGeom>
              <a:noFill/>
            </p:spPr>
            <p:txBody>
              <a:bodyPr wrap="square" rtlCol="0">
                <a:spAutoFit/>
              </a:bodyPr>
              <a:lstStyle/>
              <a:p>
                <a:r>
                  <a:rPr lang="en-US" altLang="zh-CN" b="1" i="1" dirty="0">
                    <a:solidFill>
                      <a:schemeClr val="accent5">
                        <a:lumMod val="40000"/>
                        <a:lumOff val="60000"/>
                      </a:schemeClr>
                    </a:solidFill>
                    <a:latin typeface="Times New Roman" panose="02020603050405020304" pitchFamily="18" charset="0"/>
                    <a:cs typeface="Times New Roman" panose="02020603050405020304" pitchFamily="18" charset="0"/>
                  </a:rPr>
                  <a:t>Time: </a:t>
                </a:r>
                <a14:m>
                  <m:oMath xmlns:m="http://schemas.openxmlformats.org/officeDocument/2006/math">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𝑶</m:t>
                    </m:r>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m:t>
                    </m:r>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𝑼</m:t>
                    </m:r>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m:t>
                    </m:r>
                  </m:oMath>
                </a14:m>
                <a:r>
                  <a:rPr lang="en-US" altLang="zh-CN" b="1" i="1" dirty="0">
                    <a:solidFill>
                      <a:schemeClr val="accent5">
                        <a:lumMod val="40000"/>
                        <a:lumOff val="60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b="1" i="1">
                        <a:solidFill>
                          <a:schemeClr val="accent5">
                            <a:lumMod val="40000"/>
                            <a:lumOff val="60000"/>
                          </a:schemeClr>
                        </a:solidFill>
                        <a:latin typeface="Cambria Math" panose="02040503050406030204" pitchFamily="18" charset="0"/>
                        <a:cs typeface="Times New Roman" panose="02020603050405020304" pitchFamily="18" charset="0"/>
                      </a:rPr>
                      <m:t>𝑶</m:t>
                    </m:r>
                    <m:r>
                      <a:rPr lang="en-US" altLang="zh-CN" b="1" i="1">
                        <a:solidFill>
                          <a:schemeClr val="accent5">
                            <a:lumMod val="40000"/>
                            <a:lumOff val="60000"/>
                          </a:schemeClr>
                        </a:solidFill>
                        <a:latin typeface="Cambria Math" panose="02040503050406030204" pitchFamily="18" charset="0"/>
                        <a:cs typeface="Times New Roman" panose="02020603050405020304" pitchFamily="18" charset="0"/>
                      </a:rPr>
                      <m:t>(</m:t>
                    </m:r>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𝟏</m:t>
                    </m:r>
                    <m:r>
                      <a:rPr lang="en-US" altLang="zh-CN" b="1" i="1">
                        <a:solidFill>
                          <a:schemeClr val="accent5">
                            <a:lumMod val="40000"/>
                            <a:lumOff val="60000"/>
                          </a:schemeClr>
                        </a:solidFill>
                        <a:latin typeface="Cambria Math" panose="02040503050406030204" pitchFamily="18" charset="0"/>
                        <a:cs typeface="Times New Roman" panose="02020603050405020304" pitchFamily="18" charset="0"/>
                      </a:rPr>
                      <m:t>)</m:t>
                    </m:r>
                  </m:oMath>
                </a14:m>
                <a:r>
                  <a:rPr lang="en-US" altLang="zh-CN" b="1" i="1" dirty="0">
                    <a:solidFill>
                      <a:schemeClr val="accent5">
                        <a:lumMod val="40000"/>
                        <a:lumOff val="60000"/>
                      </a:schemeClr>
                    </a:solidFill>
                    <a:latin typeface="Times New Roman" panose="02020603050405020304" pitchFamily="18" charset="0"/>
                    <a:cs typeface="Times New Roman" panose="02020603050405020304" pitchFamily="18" charset="0"/>
                  </a:rPr>
                  <a:t> for small graphs)  </a:t>
                </a:r>
              </a:p>
              <a:p>
                <a:r>
                  <a:rPr lang="en-US" altLang="zh-CN" b="1" i="1" dirty="0">
                    <a:solidFill>
                      <a:schemeClr val="accent6">
                        <a:lumMod val="40000"/>
                        <a:lumOff val="60000"/>
                      </a:schemeClr>
                    </a:solidFill>
                    <a:latin typeface="Times New Roman" panose="02020603050405020304" pitchFamily="18" charset="0"/>
                    <a:cs typeface="Times New Roman" panose="02020603050405020304" pitchFamily="18" charset="0"/>
                  </a:rPr>
                  <a:t>Space:</a:t>
                </a:r>
                <a14:m>
                  <m:oMath xmlns:m="http://schemas.openxmlformats.org/officeDocument/2006/math">
                    <m: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t>𝑶</m:t>
                    </m:r>
                    <m: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t>(</m:t>
                    </m:r>
                    <m:d>
                      <m:dPr>
                        <m:begChr m:val="|"/>
                        <m:endChr m:val="|"/>
                        <m:ctrlP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ctrlPr>
                      </m:dPr>
                      <m:e>
                        <m: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t>𝑼</m:t>
                        </m:r>
                      </m:e>
                    </m:d>
                    <m: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t>×|</m:t>
                    </m:r>
                    <m: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t>𝑽</m:t>
                    </m:r>
                    <m: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t>|)</m:t>
                    </m:r>
                  </m:oMath>
                </a14:m>
                <a:endParaRPr lang="zh-CN" altLang="en-US" b="1" i="1" dirty="0">
                  <a:solidFill>
                    <a:schemeClr val="accent6">
                      <a:lumMod val="40000"/>
                      <a:lumOff val="60000"/>
                    </a:schemeClr>
                  </a:solidFill>
                  <a:latin typeface="Times New Roman" panose="02020603050405020304" pitchFamily="18" charset="0"/>
                  <a:cs typeface="Times New Roman" panose="02020603050405020304" pitchFamily="18" charset="0"/>
                </a:endParaRPr>
              </a:p>
            </p:txBody>
          </p:sp>
        </mc:Choice>
        <mc:Fallback xmlns="">
          <p:sp>
            <p:nvSpPr>
              <p:cNvPr id="21" name="文本框 20">
                <a:extLst>
                  <a:ext uri="{FF2B5EF4-FFF2-40B4-BE49-F238E27FC236}">
                    <a16:creationId xmlns:a16="http://schemas.microsoft.com/office/drawing/2014/main" id="{7A6F7675-05A8-432E-AB7E-017E874D869C}"/>
                  </a:ext>
                </a:extLst>
              </p:cNvPr>
              <p:cNvSpPr txBox="1">
                <a:spLocks noRot="1" noChangeAspect="1" noMove="1" noResize="1" noEditPoints="1" noAdjustHandles="1" noChangeArrowheads="1" noChangeShapeType="1" noTextEdit="1"/>
              </p:cNvSpPr>
              <p:nvPr/>
            </p:nvSpPr>
            <p:spPr>
              <a:xfrm>
                <a:off x="3212674" y="5269698"/>
                <a:ext cx="2327142" cy="923330"/>
              </a:xfrm>
              <a:prstGeom prst="rect">
                <a:avLst/>
              </a:prstGeom>
              <a:blipFill>
                <a:blip r:embed="rId4"/>
                <a:stretch>
                  <a:fillRect l="-2094" t="-3289" b="-9211"/>
                </a:stretch>
              </a:blipFill>
            </p:spPr>
            <p:txBody>
              <a:bodyPr/>
              <a:lstStyle/>
              <a:p>
                <a:r>
                  <a:rPr lang="zh-CN" altLang="en-US">
                    <a:noFill/>
                  </a:rPr>
                  <a:t> </a:t>
                </a:r>
              </a:p>
            </p:txBody>
          </p:sp>
        </mc:Fallback>
      </mc:AlternateContent>
      <p:sp>
        <p:nvSpPr>
          <p:cNvPr id="22" name="笑脸 21">
            <a:extLst>
              <a:ext uri="{FF2B5EF4-FFF2-40B4-BE49-F238E27FC236}">
                <a16:creationId xmlns:a16="http://schemas.microsoft.com/office/drawing/2014/main" id="{148C2210-5222-4624-90E5-41317E362D4C}"/>
              </a:ext>
            </a:extLst>
          </p:cNvPr>
          <p:cNvSpPr/>
          <p:nvPr/>
        </p:nvSpPr>
        <p:spPr>
          <a:xfrm>
            <a:off x="5355516" y="5884296"/>
            <a:ext cx="324000" cy="324000"/>
          </a:xfrm>
          <a:prstGeom prst="smileyFace">
            <a:avLst>
              <a:gd name="adj" fmla="val -465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笑脸 22">
            <a:extLst>
              <a:ext uri="{FF2B5EF4-FFF2-40B4-BE49-F238E27FC236}">
                <a16:creationId xmlns:a16="http://schemas.microsoft.com/office/drawing/2014/main" id="{241AC1D4-11DF-4D18-AB18-4B08F0A23216}"/>
              </a:ext>
            </a:extLst>
          </p:cNvPr>
          <p:cNvSpPr/>
          <p:nvPr/>
        </p:nvSpPr>
        <p:spPr>
          <a:xfrm>
            <a:off x="5355516" y="5328208"/>
            <a:ext cx="324000" cy="324000"/>
          </a:xfrm>
          <a:prstGeom prst="smileyFac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3BF95E53-DA9B-4BB2-89DB-E55E39DAE46B}"/>
                  </a:ext>
                </a:extLst>
              </p:cNvPr>
              <p:cNvSpPr txBox="1"/>
              <p:nvPr/>
            </p:nvSpPr>
            <p:spPr>
              <a:xfrm>
                <a:off x="8076774" y="5404686"/>
                <a:ext cx="1646671" cy="646331"/>
              </a:xfrm>
              <a:prstGeom prst="rect">
                <a:avLst/>
              </a:prstGeom>
              <a:noFill/>
            </p:spPr>
            <p:txBody>
              <a:bodyPr wrap="square" rtlCol="0">
                <a:spAutoFit/>
              </a:bodyPr>
              <a:lstStyle/>
              <a:p>
                <a:r>
                  <a:rPr lang="en-US" altLang="zh-CN" b="1" i="1" dirty="0">
                    <a:solidFill>
                      <a:schemeClr val="accent5">
                        <a:lumMod val="40000"/>
                        <a:lumOff val="60000"/>
                      </a:schemeClr>
                    </a:solidFill>
                    <a:latin typeface="Times New Roman" panose="02020603050405020304" pitchFamily="18" charset="0"/>
                    <a:cs typeface="Times New Roman" panose="02020603050405020304" pitchFamily="18" charset="0"/>
                  </a:rPr>
                  <a:t>Time: </a:t>
                </a:r>
                <a14:m>
                  <m:oMath xmlns:m="http://schemas.openxmlformats.org/officeDocument/2006/math">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𝑶</m:t>
                    </m:r>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m:t>
                    </m:r>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𝜟</m:t>
                    </m:r>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m:t>
                    </m:r>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𝑽</m:t>
                    </m:r>
                    <m:r>
                      <a:rPr lang="en-US" altLang="zh-CN" b="1" i="1" smtClean="0">
                        <a:solidFill>
                          <a:schemeClr val="accent5">
                            <a:lumMod val="40000"/>
                            <a:lumOff val="60000"/>
                          </a:schemeClr>
                        </a:solidFill>
                        <a:latin typeface="Cambria Math" panose="02040503050406030204" pitchFamily="18" charset="0"/>
                        <a:cs typeface="Times New Roman" panose="02020603050405020304" pitchFamily="18" charset="0"/>
                      </a:rPr>
                      <m:t>))</m:t>
                    </m:r>
                  </m:oMath>
                </a14:m>
                <a:r>
                  <a:rPr lang="en-US" altLang="zh-CN" b="1" i="1" dirty="0">
                    <a:solidFill>
                      <a:schemeClr val="accent5">
                        <a:lumMod val="40000"/>
                        <a:lumOff val="60000"/>
                      </a:schemeClr>
                    </a:solidFill>
                    <a:latin typeface="Times New Roman" panose="02020603050405020304" pitchFamily="18" charset="0"/>
                    <a:cs typeface="Times New Roman" panose="02020603050405020304" pitchFamily="18" charset="0"/>
                  </a:rPr>
                  <a:t>  </a:t>
                </a:r>
              </a:p>
              <a:p>
                <a:r>
                  <a:rPr lang="en-US" altLang="zh-CN" b="1" i="1" dirty="0">
                    <a:solidFill>
                      <a:schemeClr val="accent6">
                        <a:lumMod val="40000"/>
                        <a:lumOff val="60000"/>
                      </a:schemeClr>
                    </a:solidFill>
                    <a:latin typeface="Times New Roman" panose="02020603050405020304" pitchFamily="18" charset="0"/>
                    <a:cs typeface="Times New Roman" panose="02020603050405020304" pitchFamily="18" charset="0"/>
                  </a:rPr>
                  <a:t>Space:</a:t>
                </a:r>
                <a14:m>
                  <m:oMath xmlns:m="http://schemas.openxmlformats.org/officeDocument/2006/math">
                    <m: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t>𝑶</m:t>
                    </m:r>
                    <m: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t>(|</m:t>
                    </m:r>
                    <m: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t>𝑬</m:t>
                    </m:r>
                    <m:r>
                      <a:rPr lang="en-US" altLang="zh-CN" b="1" i="1" smtClean="0">
                        <a:solidFill>
                          <a:schemeClr val="accent6">
                            <a:lumMod val="40000"/>
                            <a:lumOff val="60000"/>
                          </a:schemeClr>
                        </a:solidFill>
                        <a:latin typeface="Cambria Math" panose="02040503050406030204" pitchFamily="18" charset="0"/>
                        <a:cs typeface="Times New Roman" panose="02020603050405020304" pitchFamily="18" charset="0"/>
                      </a:rPr>
                      <m:t>|)</m:t>
                    </m:r>
                  </m:oMath>
                </a14:m>
                <a:endParaRPr lang="zh-CN" altLang="en-US" b="1" i="1" dirty="0">
                  <a:solidFill>
                    <a:schemeClr val="accent6">
                      <a:lumMod val="40000"/>
                      <a:lumOff val="60000"/>
                    </a:schemeClr>
                  </a:solidFill>
                  <a:latin typeface="Times New Roman" panose="02020603050405020304" pitchFamily="18" charset="0"/>
                  <a:cs typeface="Times New Roman" panose="02020603050405020304" pitchFamily="18" charset="0"/>
                </a:endParaRPr>
              </a:p>
            </p:txBody>
          </p:sp>
        </mc:Choice>
        <mc:Fallback xmlns="">
          <p:sp>
            <p:nvSpPr>
              <p:cNvPr id="31" name="文本框 30">
                <a:extLst>
                  <a:ext uri="{FF2B5EF4-FFF2-40B4-BE49-F238E27FC236}">
                    <a16:creationId xmlns:a16="http://schemas.microsoft.com/office/drawing/2014/main" id="{3BF95E53-DA9B-4BB2-89DB-E55E39DAE46B}"/>
                  </a:ext>
                </a:extLst>
              </p:cNvPr>
              <p:cNvSpPr txBox="1">
                <a:spLocks noRot="1" noChangeAspect="1" noMove="1" noResize="1" noEditPoints="1" noAdjustHandles="1" noChangeArrowheads="1" noChangeShapeType="1" noTextEdit="1"/>
              </p:cNvSpPr>
              <p:nvPr/>
            </p:nvSpPr>
            <p:spPr>
              <a:xfrm>
                <a:off x="8076774" y="5404686"/>
                <a:ext cx="1646671" cy="646331"/>
              </a:xfrm>
              <a:prstGeom prst="rect">
                <a:avLst/>
              </a:prstGeom>
              <a:blipFill>
                <a:blip r:embed="rId5"/>
                <a:stretch>
                  <a:fillRect l="-3333" t="-5660" r="-1111" b="-14151"/>
                </a:stretch>
              </a:blipFill>
            </p:spPr>
            <p:txBody>
              <a:bodyPr/>
              <a:lstStyle/>
              <a:p>
                <a:r>
                  <a:rPr lang="zh-CN" altLang="en-US">
                    <a:noFill/>
                  </a:rPr>
                  <a:t> </a:t>
                </a:r>
              </a:p>
            </p:txBody>
          </p:sp>
        </mc:Fallback>
      </mc:AlternateContent>
      <p:sp>
        <p:nvSpPr>
          <p:cNvPr id="32" name="笑脸 31">
            <a:extLst>
              <a:ext uri="{FF2B5EF4-FFF2-40B4-BE49-F238E27FC236}">
                <a16:creationId xmlns:a16="http://schemas.microsoft.com/office/drawing/2014/main" id="{3F7AC1E1-80C0-4C58-A948-881F2E0F5932}"/>
              </a:ext>
            </a:extLst>
          </p:cNvPr>
          <p:cNvSpPr/>
          <p:nvPr/>
        </p:nvSpPr>
        <p:spPr>
          <a:xfrm>
            <a:off x="10079916" y="5403334"/>
            <a:ext cx="324000" cy="324000"/>
          </a:xfrm>
          <a:prstGeom prst="smileyFace">
            <a:avLst>
              <a:gd name="adj" fmla="val -465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笑脸 32">
            <a:extLst>
              <a:ext uri="{FF2B5EF4-FFF2-40B4-BE49-F238E27FC236}">
                <a16:creationId xmlns:a16="http://schemas.microsoft.com/office/drawing/2014/main" id="{B993EC50-39FE-4442-8EB2-9CDAB3A96A94}"/>
              </a:ext>
            </a:extLst>
          </p:cNvPr>
          <p:cNvSpPr/>
          <p:nvPr/>
        </p:nvSpPr>
        <p:spPr>
          <a:xfrm>
            <a:off x="10079916" y="5758925"/>
            <a:ext cx="324000" cy="324000"/>
          </a:xfrm>
          <a:prstGeom prst="smileyFace">
            <a:avLst>
              <a:gd name="adj" fmla="val -50"/>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对话气泡: 圆角矩形 25">
            <a:extLst>
              <a:ext uri="{FF2B5EF4-FFF2-40B4-BE49-F238E27FC236}">
                <a16:creationId xmlns:a16="http://schemas.microsoft.com/office/drawing/2014/main" id="{FC487078-4729-4CE8-85BA-AB8E1696C8A9}"/>
              </a:ext>
            </a:extLst>
          </p:cNvPr>
          <p:cNvSpPr/>
          <p:nvPr/>
        </p:nvSpPr>
        <p:spPr>
          <a:xfrm>
            <a:off x="9723445" y="2386571"/>
            <a:ext cx="2308046" cy="1293028"/>
          </a:xfrm>
          <a:prstGeom prst="wedgeRoundRectCallout">
            <a:avLst>
              <a:gd name="adj1" fmla="val -43119"/>
              <a:gd name="adj2" fmla="val 67089"/>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0000"/>
                </a:solidFill>
              </a:rPr>
              <a:t>Can we combine the advantages of different graph representations?</a:t>
            </a:r>
            <a:endParaRPr lang="zh-CN" altLang="en-US" dirty="0">
              <a:solidFill>
                <a:srgbClr val="FF0000"/>
              </a:solidFill>
            </a:endParaRPr>
          </a:p>
        </p:txBody>
      </p:sp>
      <p:sp>
        <p:nvSpPr>
          <p:cNvPr id="4" name="文本框 3">
            <a:extLst>
              <a:ext uri="{FF2B5EF4-FFF2-40B4-BE49-F238E27FC236}">
                <a16:creationId xmlns:a16="http://schemas.microsoft.com/office/drawing/2014/main" id="{7E9D802F-7972-BC1E-FE65-D90E6BDE32EB}"/>
              </a:ext>
            </a:extLst>
          </p:cNvPr>
          <p:cNvSpPr txBox="1"/>
          <p:nvPr/>
        </p:nvSpPr>
        <p:spPr>
          <a:xfrm>
            <a:off x="1435100" y="6284496"/>
            <a:ext cx="9639300" cy="338554"/>
          </a:xfrm>
          <a:prstGeom prst="rect">
            <a:avLst/>
          </a:prstGeom>
          <a:noFill/>
        </p:spPr>
        <p:txBody>
          <a:bodyPr wrap="square" rtlCol="0">
            <a:spAutoFit/>
          </a:bodyPr>
          <a:lstStyle/>
          <a:p>
            <a:r>
              <a:rPr lang="en-US" altLang="zh-CN" sz="1600" dirty="0">
                <a:solidFill>
                  <a:schemeClr val="tx1">
                    <a:lumMod val="85000"/>
                  </a:schemeClr>
                </a:solidFill>
                <a:latin typeface="Times New Roman" panose="02020603050405020304" pitchFamily="18" charset="0"/>
                <a:cs typeface="Times New Roman" panose="02020603050405020304" pitchFamily="18" charset="0"/>
              </a:rPr>
              <a:t>Note: </a:t>
            </a:r>
            <a:r>
              <a:rPr lang="en-US" altLang="zh-CN" sz="1600" b="1" i="1" dirty="0">
                <a:solidFill>
                  <a:schemeClr val="accent5">
                    <a:lumMod val="40000"/>
                    <a:lumOff val="60000"/>
                  </a:schemeClr>
                </a:solidFill>
                <a:latin typeface="Times New Roman" panose="02020603050405020304" pitchFamily="18" charset="0"/>
                <a:cs typeface="Times New Roman" panose="02020603050405020304" pitchFamily="18" charset="0"/>
              </a:rPr>
              <a:t>Time</a:t>
            </a:r>
            <a:r>
              <a:rPr lang="en-US" altLang="zh-CN" sz="1600" dirty="0">
                <a:solidFill>
                  <a:schemeClr val="tx1">
                    <a:lumMod val="85000"/>
                  </a:schemeClr>
                </a:solidFill>
                <a:latin typeface="Times New Roman" panose="02020603050405020304" pitchFamily="18" charset="0"/>
                <a:cs typeface="Times New Roman" panose="02020603050405020304" pitchFamily="18" charset="0"/>
              </a:rPr>
              <a:t> is set intersection time, and</a:t>
            </a:r>
            <a:r>
              <a:rPr lang="en-US" altLang="zh-CN" sz="1600" b="1" i="1" dirty="0">
                <a:solidFill>
                  <a:schemeClr val="tx1">
                    <a:lumMod val="85000"/>
                  </a:schemeClr>
                </a:solidFill>
                <a:latin typeface="Times New Roman" panose="02020603050405020304" pitchFamily="18" charset="0"/>
                <a:cs typeface="Times New Roman" panose="02020603050405020304" pitchFamily="18" charset="0"/>
              </a:rPr>
              <a:t> </a:t>
            </a:r>
            <a:r>
              <a:rPr lang="en-US" altLang="zh-CN" sz="1600" b="1" i="1" dirty="0">
                <a:solidFill>
                  <a:schemeClr val="accent6">
                    <a:lumMod val="40000"/>
                    <a:lumOff val="60000"/>
                  </a:schemeClr>
                </a:solidFill>
                <a:latin typeface="Times New Roman" panose="02020603050405020304" pitchFamily="18" charset="0"/>
                <a:cs typeface="Times New Roman" panose="02020603050405020304" pitchFamily="18" charset="0"/>
              </a:rPr>
              <a:t>Space</a:t>
            </a:r>
            <a:r>
              <a:rPr lang="en-US" altLang="zh-CN" sz="1600" b="1" i="1" dirty="0">
                <a:solidFill>
                  <a:schemeClr val="tx1">
                    <a:lumMod val="85000"/>
                  </a:schemeClr>
                </a:solidFill>
                <a:latin typeface="Times New Roman" panose="02020603050405020304" pitchFamily="18" charset="0"/>
                <a:cs typeface="Times New Roman" panose="02020603050405020304" pitchFamily="18" charset="0"/>
              </a:rPr>
              <a:t> </a:t>
            </a:r>
            <a:r>
              <a:rPr lang="en-US" altLang="zh-CN" sz="1600" dirty="0">
                <a:solidFill>
                  <a:schemeClr val="tx1">
                    <a:lumMod val="85000"/>
                  </a:schemeClr>
                </a:solidFill>
                <a:latin typeface="Times New Roman" panose="02020603050405020304" pitchFamily="18" charset="0"/>
                <a:cs typeface="Times New Roman" panose="02020603050405020304" pitchFamily="18" charset="0"/>
              </a:rPr>
              <a:t>is the graph storage space based on the specific representation.</a:t>
            </a:r>
            <a:endParaRPr lang="zh-CN" altLang="en-US" sz="1600" dirty="0">
              <a:solidFill>
                <a:schemeClr val="tx1">
                  <a:lumMod val="85000"/>
                </a:schemeClr>
              </a:solidFill>
              <a:latin typeface="Times New Roman" panose="02020603050405020304" pitchFamily="18" charset="0"/>
              <a:cs typeface="Times New Roman" panose="02020603050405020304" pitchFamily="18" charset="0"/>
            </a:endParaRPr>
          </a:p>
        </p:txBody>
      </p:sp>
      <p:sp>
        <p:nvSpPr>
          <p:cNvPr id="25" name="星形: 五角 24">
            <a:extLst>
              <a:ext uri="{FF2B5EF4-FFF2-40B4-BE49-F238E27FC236}">
                <a16:creationId xmlns:a16="http://schemas.microsoft.com/office/drawing/2014/main" id="{AC243762-162F-AA2F-4C01-246C311530EC}"/>
              </a:ext>
            </a:extLst>
          </p:cNvPr>
          <p:cNvSpPr/>
          <p:nvPr/>
        </p:nvSpPr>
        <p:spPr>
          <a:xfrm>
            <a:off x="968649" y="3314700"/>
            <a:ext cx="304800" cy="304800"/>
          </a:xfrm>
          <a:prstGeom prst="star5">
            <a:avLst/>
          </a:prstGeom>
          <a:solidFill>
            <a:srgbClr val="FFFF00"/>
          </a:solidFill>
          <a:ln>
            <a:solidFill>
              <a:schemeClr val="tx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422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2ED2A1D-6642-4B21-9639-05E0DAF7250C}"/>
              </a:ext>
            </a:extLst>
          </p:cNvPr>
          <p:cNvSpPr>
            <a:spLocks noGrp="1"/>
          </p:cNvSpPr>
          <p:nvPr>
            <p:ph type="title"/>
          </p:nvPr>
        </p:nvSpPr>
        <p:spPr/>
        <p:txBody>
          <a:bodyPr/>
          <a:lstStyle/>
          <a:p>
            <a:r>
              <a:rPr lang="en-US" altLang="zh-CN" dirty="0"/>
              <a:t>Motivation</a:t>
            </a:r>
            <a:endParaRPr lang="zh-CN" altLang="en-US" dirty="0"/>
          </a:p>
        </p:txBody>
      </p:sp>
      <p:sp>
        <p:nvSpPr>
          <p:cNvPr id="5" name="文本占位符 4">
            <a:extLst>
              <a:ext uri="{FF2B5EF4-FFF2-40B4-BE49-F238E27FC236}">
                <a16:creationId xmlns:a16="http://schemas.microsoft.com/office/drawing/2014/main" id="{C176C1EA-CC19-4FEC-9F6D-AC8FEEC5152D}"/>
              </a:ext>
            </a:extLst>
          </p:cNvPr>
          <p:cNvSpPr>
            <a:spLocks noGrp="1"/>
          </p:cNvSpPr>
          <p:nvPr>
            <p:ph type="body" sz="half" idx="2"/>
          </p:nvPr>
        </p:nvSpPr>
        <p:spPr/>
        <p:txBody>
          <a:bodyPr/>
          <a:lstStyle/>
          <a:p>
            <a:r>
              <a:rPr lang="en-US" altLang="zh-CN" dirty="0"/>
              <a:t> Computational subgraph</a:t>
            </a:r>
          </a:p>
          <a:p>
            <a:r>
              <a:rPr lang="en-US" altLang="zh-CN" dirty="0"/>
              <a:t> Key insights</a:t>
            </a:r>
          </a:p>
        </p:txBody>
      </p:sp>
    </p:spTree>
    <p:extLst>
      <p:ext uri="{BB962C8B-B14F-4D97-AF65-F5344CB8AC3E}">
        <p14:creationId xmlns:p14="http://schemas.microsoft.com/office/powerpoint/2010/main" val="107192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78044A2-7826-49BD-8D68-DBCFD8BDA9E8}"/>
              </a:ext>
            </a:extLst>
          </p:cNvPr>
          <p:cNvSpPr>
            <a:spLocks noGrp="1"/>
          </p:cNvSpPr>
          <p:nvPr>
            <p:ph type="title"/>
          </p:nvPr>
        </p:nvSpPr>
        <p:spPr/>
        <p:txBody>
          <a:bodyPr/>
          <a:lstStyle/>
          <a:p>
            <a:r>
              <a:rPr lang="en-US" altLang="zh-CN" dirty="0"/>
              <a:t>Motivation: Computational Subgraph</a:t>
            </a:r>
            <a:endParaRPr lang="zh-CN" altLang="en-US" dirty="0"/>
          </a:p>
        </p:txBody>
      </p:sp>
      <p:sp>
        <p:nvSpPr>
          <p:cNvPr id="2" name="内容占位符 1">
            <a:extLst>
              <a:ext uri="{FF2B5EF4-FFF2-40B4-BE49-F238E27FC236}">
                <a16:creationId xmlns:a16="http://schemas.microsoft.com/office/drawing/2014/main" id="{5195AB72-3875-4C7A-A091-C6C68AD4FC81}"/>
              </a:ext>
            </a:extLst>
          </p:cNvPr>
          <p:cNvSpPr>
            <a:spLocks noGrp="1"/>
          </p:cNvSpPr>
          <p:nvPr>
            <p:ph sz="half" idx="1"/>
          </p:nvPr>
        </p:nvSpPr>
        <p:spPr>
          <a:xfrm>
            <a:off x="685800" y="2194559"/>
            <a:ext cx="5334000" cy="4024125"/>
          </a:xfrm>
        </p:spPr>
        <p:txBody>
          <a:bodyPr>
            <a:normAutofit/>
          </a:bodyPr>
          <a:lstStyle/>
          <a:p>
            <a:pPr marL="0" indent="0">
              <a:buNone/>
            </a:pPr>
            <a:r>
              <a:rPr lang="en-US" altLang="zh-CN" b="1" dirty="0">
                <a:solidFill>
                  <a:srgbClr val="FFC000"/>
                </a:solidFill>
              </a:rPr>
              <a:t>Computational </a:t>
            </a:r>
            <a:r>
              <a:rPr lang="en-US" altLang="zh-CN" b="1" dirty="0" err="1">
                <a:solidFill>
                  <a:srgbClr val="FFC000"/>
                </a:solidFill>
              </a:rPr>
              <a:t>subGraph</a:t>
            </a:r>
            <a:r>
              <a:rPr lang="en-US" altLang="zh-CN" b="1" dirty="0">
                <a:solidFill>
                  <a:srgbClr val="FFC000"/>
                </a:solidFill>
              </a:rPr>
              <a:t> (CG): </a:t>
            </a:r>
            <a:r>
              <a:rPr lang="en-US" altLang="zh-CN" dirty="0"/>
              <a:t>At the current node (L, R, C), the CG in MBE is the subgraph formed by the vertices in L</a:t>
            </a:r>
            <a:r>
              <a:rPr lang="zh-CN" altLang="en-US" dirty="0">
                <a:latin typeface="+mn-lt"/>
              </a:rPr>
              <a:t>∪</a:t>
            </a:r>
            <a:r>
              <a:rPr lang="en-US" altLang="zh-CN" dirty="0"/>
              <a:t>C, along with all edges between L and C in the original bipartite graph.</a:t>
            </a:r>
          </a:p>
          <a:p>
            <a:pPr marL="0" indent="0">
              <a:buNone/>
            </a:pPr>
            <a:endParaRPr lang="en-US" altLang="zh-CN" dirty="0"/>
          </a:p>
          <a:p>
            <a:pPr marL="0" indent="0">
              <a:buNone/>
            </a:pPr>
            <a:r>
              <a:rPr lang="en-US" altLang="zh-CN" sz="2200" i="1" dirty="0">
                <a:solidFill>
                  <a:schemeClr val="tx1">
                    <a:lumMod val="85000"/>
                  </a:schemeClr>
                </a:solidFill>
                <a:latin typeface="Arial" panose="020B0604020202020204" pitchFamily="34" charset="0"/>
                <a:cs typeface="Arial" panose="020B0604020202020204" pitchFamily="34" charset="0"/>
              </a:rPr>
              <a:t>Example: Given a node x, we highlight the corresponding CG of node x in the original bipartite graph G</a:t>
            </a:r>
            <a:r>
              <a:rPr lang="en-US" altLang="zh-CN" sz="2200" i="1" baseline="-25000" dirty="0">
                <a:solidFill>
                  <a:schemeClr val="tx1">
                    <a:lumMod val="85000"/>
                  </a:schemeClr>
                </a:solidFill>
                <a:latin typeface="Arial" panose="020B0604020202020204" pitchFamily="34" charset="0"/>
                <a:cs typeface="Arial" panose="020B0604020202020204" pitchFamily="34" charset="0"/>
              </a:rPr>
              <a:t>0</a:t>
            </a:r>
            <a:r>
              <a:rPr lang="en-US" altLang="zh-CN" sz="2200" i="1" dirty="0">
                <a:solidFill>
                  <a:schemeClr val="tx1">
                    <a:lumMod val="85000"/>
                  </a:schemeClr>
                </a:solidFill>
                <a:latin typeface="Arial" panose="020B0604020202020204" pitchFamily="34" charset="0"/>
                <a:cs typeface="Arial" panose="020B0604020202020204" pitchFamily="34" charset="0"/>
              </a:rPr>
              <a:t> in blue.</a:t>
            </a:r>
            <a:endParaRPr lang="zh-CN" altLang="en-US" sz="2200" i="1" dirty="0">
              <a:solidFill>
                <a:schemeClr val="tx1">
                  <a:lumMod val="85000"/>
                </a:schemeClr>
              </a:solidFill>
              <a:latin typeface="Arial" panose="020B0604020202020204" pitchFamily="34" charset="0"/>
              <a:cs typeface="Arial" panose="020B0604020202020204" pitchFamily="34" charset="0"/>
            </a:endParaRPr>
          </a:p>
        </p:txBody>
      </p:sp>
      <p:sp>
        <p:nvSpPr>
          <p:cNvPr id="5" name="矩形: 圆角 4">
            <a:extLst>
              <a:ext uri="{FF2B5EF4-FFF2-40B4-BE49-F238E27FC236}">
                <a16:creationId xmlns:a16="http://schemas.microsoft.com/office/drawing/2014/main" id="{198AE264-997F-44CE-A502-D613C18C7359}"/>
              </a:ext>
            </a:extLst>
          </p:cNvPr>
          <p:cNvSpPr/>
          <p:nvPr/>
        </p:nvSpPr>
        <p:spPr>
          <a:xfrm>
            <a:off x="8621199" y="2283418"/>
            <a:ext cx="946892" cy="747190"/>
          </a:xfrm>
          <a:prstGeom prst="roundRect">
            <a:avLst/>
          </a:prstGeom>
          <a:solidFill>
            <a:schemeClr val="tx1"/>
          </a:solidFill>
          <a:ln w="317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a:lnSpc>
                <a:spcPct val="90000"/>
              </a:lnSpc>
            </a:pPr>
            <a:r>
              <a:rPr lang="en-US" altLang="zh-CN" b="1" spc="-100" dirty="0">
                <a:solidFill>
                  <a:schemeClr val="bg1"/>
                </a:solidFill>
                <a:latin typeface="Arial Narrow" panose="020B0606020202030204" pitchFamily="34" charset="0"/>
                <a:cs typeface="Arial" panose="020B0604020202020204" pitchFamily="34" charset="0"/>
              </a:rPr>
              <a:t>L :</a:t>
            </a:r>
            <a:r>
              <a:rPr lang="zh-CN" altLang="en-US" b="1" spc="-100" dirty="0">
                <a:solidFill>
                  <a:schemeClr val="bg1"/>
                </a:solidFill>
                <a:latin typeface="Arial Narrow" panose="020B0606020202030204" pitchFamily="34" charset="0"/>
                <a:cs typeface="Arial" panose="020B0604020202020204" pitchFamily="34" charset="0"/>
              </a:rPr>
              <a:t> </a:t>
            </a:r>
            <a:r>
              <a:rPr lang="en-US" altLang="zh-CN" b="1" spc="-100" dirty="0">
                <a:solidFill>
                  <a:srgbClr val="FF4343"/>
                </a:solidFill>
                <a:latin typeface="Arial Narrow" panose="020B0606020202030204" pitchFamily="34" charset="0"/>
                <a:cs typeface="Arial" panose="020B0604020202020204" pitchFamily="34" charset="0"/>
              </a:rPr>
              <a:t>u</a:t>
            </a:r>
            <a:r>
              <a:rPr lang="en-US" altLang="zh-CN" b="1" spc="-100" baseline="-25000" dirty="0">
                <a:solidFill>
                  <a:srgbClr val="FF4343"/>
                </a:solidFill>
                <a:latin typeface="Arial Narrow" panose="020B0606020202030204" pitchFamily="34" charset="0"/>
                <a:cs typeface="Arial" panose="020B0604020202020204" pitchFamily="34" charset="0"/>
              </a:rPr>
              <a:t>0 </a:t>
            </a:r>
            <a:r>
              <a:rPr lang="en-US" altLang="zh-CN" b="1" spc="-100" dirty="0">
                <a:solidFill>
                  <a:srgbClr val="FF4343"/>
                </a:solidFill>
                <a:latin typeface="Arial Narrow" panose="020B0606020202030204" pitchFamily="34" charset="0"/>
                <a:cs typeface="Arial" panose="020B0604020202020204" pitchFamily="34" charset="0"/>
              </a:rPr>
              <a:t>u</a:t>
            </a:r>
            <a:r>
              <a:rPr lang="en-US" altLang="zh-CN" b="1" spc="-100" baseline="-25000" dirty="0">
                <a:solidFill>
                  <a:srgbClr val="FF4343"/>
                </a:solidFill>
                <a:latin typeface="Arial Narrow" panose="020B0606020202030204" pitchFamily="34" charset="0"/>
                <a:cs typeface="Arial" panose="020B0604020202020204" pitchFamily="34" charset="0"/>
              </a:rPr>
              <a:t>1 </a:t>
            </a:r>
            <a:r>
              <a:rPr lang="en-US" altLang="zh-CN" b="1" spc="-100" dirty="0">
                <a:solidFill>
                  <a:srgbClr val="FF4343"/>
                </a:solidFill>
                <a:latin typeface="Arial Narrow" panose="020B0606020202030204" pitchFamily="34" charset="0"/>
                <a:cs typeface="Arial" panose="020B0604020202020204" pitchFamily="34" charset="0"/>
              </a:rPr>
              <a:t>u</a:t>
            </a:r>
            <a:r>
              <a:rPr lang="en-US" altLang="zh-CN" b="1" spc="-100" baseline="-25000" dirty="0">
                <a:solidFill>
                  <a:srgbClr val="FF4343"/>
                </a:solidFill>
                <a:latin typeface="Arial Narrow" panose="020B0606020202030204" pitchFamily="34" charset="0"/>
                <a:cs typeface="Arial" panose="020B0604020202020204" pitchFamily="34" charset="0"/>
              </a:rPr>
              <a:t>2</a:t>
            </a:r>
          </a:p>
          <a:p>
            <a:pPr>
              <a:lnSpc>
                <a:spcPct val="90000"/>
              </a:lnSpc>
            </a:pPr>
            <a:r>
              <a:rPr lang="en-US" altLang="zh-CN" b="1" spc="-100" dirty="0">
                <a:solidFill>
                  <a:schemeClr val="bg1"/>
                </a:solidFill>
                <a:latin typeface="Arial Narrow" panose="020B0606020202030204" pitchFamily="34" charset="0"/>
                <a:cs typeface="Arial" panose="020B0604020202020204" pitchFamily="34" charset="0"/>
              </a:rPr>
              <a:t>R : v</a:t>
            </a:r>
            <a:r>
              <a:rPr lang="en-US" altLang="zh-CN" b="1" spc="-100" baseline="-25000" dirty="0">
                <a:solidFill>
                  <a:schemeClr val="bg1"/>
                </a:solidFill>
                <a:latin typeface="Arial Narrow" panose="020B0606020202030204" pitchFamily="34" charset="0"/>
                <a:cs typeface="Arial" panose="020B0604020202020204" pitchFamily="34" charset="0"/>
              </a:rPr>
              <a:t>0 </a:t>
            </a:r>
            <a:r>
              <a:rPr lang="en-US" altLang="zh-CN" b="1" spc="-100" dirty="0">
                <a:solidFill>
                  <a:schemeClr val="bg1"/>
                </a:solidFill>
                <a:latin typeface="Arial Narrow" panose="020B0606020202030204" pitchFamily="34" charset="0"/>
                <a:cs typeface="Arial" panose="020B0604020202020204" pitchFamily="34" charset="0"/>
              </a:rPr>
              <a:t>v</a:t>
            </a:r>
            <a:r>
              <a:rPr lang="en-US" altLang="zh-CN" b="1" spc="-100" baseline="-25000" dirty="0">
                <a:solidFill>
                  <a:schemeClr val="bg1"/>
                </a:solidFill>
                <a:latin typeface="Arial Narrow" panose="020B0606020202030204" pitchFamily="34" charset="0"/>
                <a:cs typeface="Arial" panose="020B0604020202020204" pitchFamily="34" charset="0"/>
              </a:rPr>
              <a:t>1</a:t>
            </a:r>
            <a:endParaRPr lang="en-US" altLang="zh-CN" b="1" spc="-100" dirty="0">
              <a:solidFill>
                <a:schemeClr val="bg1"/>
              </a:solidFill>
              <a:latin typeface="Arial Narrow" panose="020B0606020202030204" pitchFamily="34" charset="0"/>
              <a:cs typeface="Arial" panose="020B0604020202020204" pitchFamily="34" charset="0"/>
            </a:endParaRPr>
          </a:p>
          <a:p>
            <a:pPr>
              <a:lnSpc>
                <a:spcPct val="90000"/>
              </a:lnSpc>
            </a:pPr>
            <a:r>
              <a:rPr lang="en-US" altLang="zh-CN" b="1" spc="-100" dirty="0">
                <a:solidFill>
                  <a:schemeClr val="bg1"/>
                </a:solidFill>
                <a:latin typeface="Arial Narrow" panose="020B0606020202030204" pitchFamily="34" charset="0"/>
                <a:cs typeface="Arial" panose="020B0604020202020204" pitchFamily="34" charset="0"/>
              </a:rPr>
              <a:t>C : </a:t>
            </a:r>
            <a:r>
              <a:rPr lang="en-US" altLang="zh-CN" b="1" spc="-100" dirty="0">
                <a:solidFill>
                  <a:srgbClr val="53A366"/>
                </a:solidFill>
                <a:latin typeface="Arial Narrow" panose="020B0606020202030204" pitchFamily="34" charset="0"/>
                <a:cs typeface="Arial" panose="020B0604020202020204" pitchFamily="34" charset="0"/>
              </a:rPr>
              <a:t>v</a:t>
            </a:r>
            <a:r>
              <a:rPr lang="en-US" altLang="zh-CN" b="1" spc="-100" baseline="-25000" dirty="0">
                <a:solidFill>
                  <a:srgbClr val="53A366"/>
                </a:solidFill>
                <a:latin typeface="Arial Narrow" panose="020B0606020202030204" pitchFamily="34" charset="0"/>
                <a:cs typeface="Arial" panose="020B0604020202020204" pitchFamily="34" charset="0"/>
              </a:rPr>
              <a:t>2</a:t>
            </a:r>
            <a:r>
              <a:rPr lang="en-US" altLang="zh-CN" b="1" spc="-100" dirty="0">
                <a:solidFill>
                  <a:srgbClr val="53A366"/>
                </a:solidFill>
                <a:latin typeface="Arial Narrow" panose="020B0606020202030204" pitchFamily="34" charset="0"/>
                <a:cs typeface="Arial" panose="020B0604020202020204" pitchFamily="34" charset="0"/>
              </a:rPr>
              <a:t> v</a:t>
            </a:r>
            <a:r>
              <a:rPr lang="en-US" altLang="zh-CN" b="1" spc="-100" baseline="-25000" dirty="0">
                <a:solidFill>
                  <a:srgbClr val="53A366"/>
                </a:solidFill>
                <a:latin typeface="Arial Narrow" panose="020B0606020202030204" pitchFamily="34" charset="0"/>
                <a:cs typeface="Arial" panose="020B0604020202020204" pitchFamily="34" charset="0"/>
              </a:rPr>
              <a:t>3</a:t>
            </a:r>
            <a:endParaRPr lang="zh-CN" altLang="en-US" b="1" spc="-100" dirty="0">
              <a:solidFill>
                <a:srgbClr val="53A366"/>
              </a:solidFill>
              <a:latin typeface="Arial Narrow" panose="020B0606020202030204" pitchFamily="34" charset="0"/>
              <a:cs typeface="Arial" panose="020B0604020202020204" pitchFamily="34" charset="0"/>
            </a:endParaRPr>
          </a:p>
        </p:txBody>
      </p:sp>
      <p:sp>
        <p:nvSpPr>
          <p:cNvPr id="6" name="矩形: 圆角 5">
            <a:extLst>
              <a:ext uri="{FF2B5EF4-FFF2-40B4-BE49-F238E27FC236}">
                <a16:creationId xmlns:a16="http://schemas.microsoft.com/office/drawing/2014/main" id="{83D3B980-CA9B-4F70-9509-6FEA174FF427}"/>
              </a:ext>
            </a:extLst>
          </p:cNvPr>
          <p:cNvSpPr/>
          <p:nvPr/>
        </p:nvSpPr>
        <p:spPr>
          <a:xfrm>
            <a:off x="7109198" y="2467464"/>
            <a:ext cx="1034380" cy="379097"/>
          </a:xfrm>
          <a:prstGeom prst="round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lstStyle/>
          <a:p>
            <a:pPr>
              <a:lnSpc>
                <a:spcPct val="90000"/>
              </a:lnSpc>
            </a:pPr>
            <a:r>
              <a:rPr lang="en-US" altLang="zh-CN" sz="2000" b="1" dirty="0">
                <a:solidFill>
                  <a:schemeClr val="tx1">
                    <a:lumMod val="85000"/>
                  </a:schemeClr>
                </a:solidFill>
                <a:latin typeface="Arial" panose="020B0604020202020204" pitchFamily="34" charset="0"/>
                <a:cs typeface="Arial" panose="020B0604020202020204" pitchFamily="34" charset="0"/>
              </a:rPr>
              <a:t>Node x:</a:t>
            </a:r>
            <a:endParaRPr lang="zh-CN" altLang="en-US" sz="2000" b="1" dirty="0">
              <a:solidFill>
                <a:schemeClr val="tx1">
                  <a:lumMod val="85000"/>
                </a:schemeClr>
              </a:solidFill>
              <a:latin typeface="Arial" panose="020B0604020202020204" pitchFamily="34" charset="0"/>
              <a:cs typeface="Arial" panose="020B0604020202020204" pitchFamily="34" charset="0"/>
            </a:endParaRPr>
          </a:p>
        </p:txBody>
      </p:sp>
      <p:cxnSp>
        <p:nvCxnSpPr>
          <p:cNvPr id="8" name="直接连接符 7">
            <a:extLst>
              <a:ext uri="{FF2B5EF4-FFF2-40B4-BE49-F238E27FC236}">
                <a16:creationId xmlns:a16="http://schemas.microsoft.com/office/drawing/2014/main" id="{3F053191-B6BD-49EE-A0F3-6E19BF2C062C}"/>
              </a:ext>
            </a:extLst>
          </p:cNvPr>
          <p:cNvCxnSpPr>
            <a:cxnSpLocks/>
            <a:stCxn id="34" idx="6"/>
            <a:endCxn id="44" idx="2"/>
          </p:cNvCxnSpPr>
          <p:nvPr/>
        </p:nvCxnSpPr>
        <p:spPr>
          <a:xfrm rot="16200000">
            <a:off x="7165604" y="4094988"/>
            <a:ext cx="747189" cy="860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77DD04F2-072E-4035-B799-70C9BBC0C079}"/>
              </a:ext>
            </a:extLst>
          </p:cNvPr>
          <p:cNvCxnSpPr>
            <a:cxnSpLocks/>
            <a:stCxn id="35" idx="6"/>
            <a:endCxn id="44" idx="2"/>
          </p:cNvCxnSpPr>
          <p:nvPr/>
        </p:nvCxnSpPr>
        <p:spPr>
          <a:xfrm rot="16200000">
            <a:off x="7381604" y="4310988"/>
            <a:ext cx="747189" cy="428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id="{42BC280B-4AA3-4D1D-9545-F5CE1B0144BE}"/>
              </a:ext>
            </a:extLst>
          </p:cNvPr>
          <p:cNvCxnSpPr>
            <a:cxnSpLocks/>
            <a:stCxn id="40" idx="6"/>
            <a:endCxn id="44" idx="2"/>
          </p:cNvCxnSpPr>
          <p:nvPr/>
        </p:nvCxnSpPr>
        <p:spPr>
          <a:xfrm rot="16200000" flipV="1">
            <a:off x="8461604" y="3658988"/>
            <a:ext cx="747189" cy="1732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B270FF53-16E7-4F52-8BD4-94A0283E339E}"/>
              </a:ext>
            </a:extLst>
          </p:cNvPr>
          <p:cNvCxnSpPr>
            <a:cxnSpLocks/>
            <a:stCxn id="41" idx="6"/>
            <a:endCxn id="46" idx="2"/>
          </p:cNvCxnSpPr>
          <p:nvPr/>
        </p:nvCxnSpPr>
        <p:spPr>
          <a:xfrm rot="16200000" flipV="1">
            <a:off x="9111764" y="3877148"/>
            <a:ext cx="747189" cy="129568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CD5F9107-FABC-4847-8209-DEB530308910}"/>
              </a:ext>
            </a:extLst>
          </p:cNvPr>
          <p:cNvCxnSpPr>
            <a:cxnSpLocks/>
            <a:stCxn id="42" idx="6"/>
            <a:endCxn id="45" idx="2"/>
          </p:cNvCxnSpPr>
          <p:nvPr/>
        </p:nvCxnSpPr>
        <p:spPr>
          <a:xfrm rot="16200000">
            <a:off x="7167604" y="3660988"/>
            <a:ext cx="747189" cy="1728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86A5C833-0BD5-435E-94CE-9BDEE1C5F1C2}"/>
              </a:ext>
            </a:extLst>
          </p:cNvPr>
          <p:cNvCxnSpPr>
            <a:cxnSpLocks/>
            <a:stCxn id="34" idx="6"/>
            <a:endCxn id="45" idx="2"/>
          </p:cNvCxnSpPr>
          <p:nvPr/>
        </p:nvCxnSpPr>
        <p:spPr>
          <a:xfrm rot="16200000">
            <a:off x="7383604" y="3876988"/>
            <a:ext cx="747189" cy="1296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F0CB1453-77ED-482B-B42A-1D07E08B6A85}"/>
              </a:ext>
            </a:extLst>
          </p:cNvPr>
          <p:cNvCxnSpPr>
            <a:cxnSpLocks/>
            <a:stCxn id="35" idx="6"/>
            <a:endCxn id="45" idx="2"/>
          </p:cNvCxnSpPr>
          <p:nvPr/>
        </p:nvCxnSpPr>
        <p:spPr>
          <a:xfrm rot="16200000">
            <a:off x="7599604" y="4092988"/>
            <a:ext cx="747189" cy="864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BE88BF0E-1387-49D8-8EBA-B788AA4CB07F}"/>
              </a:ext>
            </a:extLst>
          </p:cNvPr>
          <p:cNvCxnSpPr>
            <a:cxnSpLocks/>
            <a:stCxn id="36" idx="6"/>
            <a:endCxn id="45" idx="2"/>
          </p:cNvCxnSpPr>
          <p:nvPr/>
        </p:nvCxnSpPr>
        <p:spPr>
          <a:xfrm rot="16200000">
            <a:off x="7815604" y="4308988"/>
            <a:ext cx="747189" cy="432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6" name="直接连接符 15">
            <a:extLst>
              <a:ext uri="{FF2B5EF4-FFF2-40B4-BE49-F238E27FC236}">
                <a16:creationId xmlns:a16="http://schemas.microsoft.com/office/drawing/2014/main" id="{30300948-019E-47DE-8345-D71363AC22D3}"/>
              </a:ext>
            </a:extLst>
          </p:cNvPr>
          <p:cNvCxnSpPr>
            <a:cxnSpLocks/>
            <a:stCxn id="34" idx="6"/>
            <a:endCxn id="46" idx="2"/>
          </p:cNvCxnSpPr>
          <p:nvPr/>
        </p:nvCxnSpPr>
        <p:spPr>
          <a:xfrm rot="16200000">
            <a:off x="7599764" y="3660828"/>
            <a:ext cx="747189" cy="172832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cxnSp>
        <p:nvCxnSpPr>
          <p:cNvPr id="17" name="直接连接符 16">
            <a:extLst>
              <a:ext uri="{FF2B5EF4-FFF2-40B4-BE49-F238E27FC236}">
                <a16:creationId xmlns:a16="http://schemas.microsoft.com/office/drawing/2014/main" id="{9A49AB67-714E-4DEC-BB05-CD3FBC9A4868}"/>
              </a:ext>
            </a:extLst>
          </p:cNvPr>
          <p:cNvCxnSpPr>
            <a:cxnSpLocks/>
            <a:stCxn id="36" idx="6"/>
            <a:endCxn id="46" idx="2"/>
          </p:cNvCxnSpPr>
          <p:nvPr/>
        </p:nvCxnSpPr>
        <p:spPr>
          <a:xfrm rot="16200000">
            <a:off x="8031764" y="4092828"/>
            <a:ext cx="747189" cy="86432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8" name="直接连接符 17">
            <a:extLst>
              <a:ext uri="{FF2B5EF4-FFF2-40B4-BE49-F238E27FC236}">
                <a16:creationId xmlns:a16="http://schemas.microsoft.com/office/drawing/2014/main" id="{AD84D80F-58DF-43D9-B647-11489471D848}"/>
              </a:ext>
            </a:extLst>
          </p:cNvPr>
          <p:cNvCxnSpPr>
            <a:cxnSpLocks/>
            <a:stCxn id="40" idx="6"/>
            <a:endCxn id="46" idx="2"/>
          </p:cNvCxnSpPr>
          <p:nvPr/>
        </p:nvCxnSpPr>
        <p:spPr>
          <a:xfrm rot="16200000" flipV="1">
            <a:off x="8895764" y="4093148"/>
            <a:ext cx="747189" cy="86368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3903D149-C294-4D20-B77C-0F506D6A9718}"/>
              </a:ext>
            </a:extLst>
          </p:cNvPr>
          <p:cNvCxnSpPr>
            <a:cxnSpLocks/>
            <a:stCxn id="36" idx="6"/>
            <a:endCxn id="47" idx="2"/>
          </p:cNvCxnSpPr>
          <p:nvPr/>
        </p:nvCxnSpPr>
        <p:spPr>
          <a:xfrm rot="16200000">
            <a:off x="8247604" y="3876988"/>
            <a:ext cx="747189" cy="1296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D0FB4B48-E3DB-43EC-943F-A6FED07E15BB}"/>
              </a:ext>
            </a:extLst>
          </p:cNvPr>
          <p:cNvCxnSpPr>
            <a:cxnSpLocks/>
            <a:stCxn id="41" idx="6"/>
            <a:endCxn id="47" idx="2"/>
          </p:cNvCxnSpPr>
          <p:nvPr/>
        </p:nvCxnSpPr>
        <p:spPr>
          <a:xfrm rot="16200000" flipV="1">
            <a:off x="9327604" y="4092988"/>
            <a:ext cx="747189" cy="864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7690B258-C6FE-42AB-A4C1-D024EFB8DB09}"/>
              </a:ext>
            </a:extLst>
          </p:cNvPr>
          <p:cNvCxnSpPr>
            <a:cxnSpLocks/>
            <a:stCxn id="43" idx="6"/>
            <a:endCxn id="47" idx="2"/>
          </p:cNvCxnSpPr>
          <p:nvPr/>
        </p:nvCxnSpPr>
        <p:spPr>
          <a:xfrm rot="16200000" flipV="1">
            <a:off x="9543604" y="3876988"/>
            <a:ext cx="747189" cy="1296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322A0E18-3B8C-419E-89DC-3EAFDECFCD0C}"/>
              </a:ext>
            </a:extLst>
          </p:cNvPr>
          <p:cNvCxnSpPr>
            <a:cxnSpLocks/>
            <a:stCxn id="42" idx="6"/>
            <a:endCxn id="44" idx="2"/>
          </p:cNvCxnSpPr>
          <p:nvPr/>
        </p:nvCxnSpPr>
        <p:spPr>
          <a:xfrm rot="16200000">
            <a:off x="6949604" y="3878988"/>
            <a:ext cx="747189" cy="1292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120563F6-4655-4D87-AB47-E5AAFF2FFB77}"/>
              </a:ext>
            </a:extLst>
          </p:cNvPr>
          <p:cNvCxnSpPr>
            <a:cxnSpLocks/>
            <a:stCxn id="37" idx="6"/>
            <a:endCxn id="44" idx="2"/>
          </p:cNvCxnSpPr>
          <p:nvPr/>
        </p:nvCxnSpPr>
        <p:spPr>
          <a:xfrm rot="16200000" flipV="1">
            <a:off x="7813604" y="4306988"/>
            <a:ext cx="747189" cy="436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7D248E70-5D47-4711-8740-20111FB6E746}"/>
              </a:ext>
            </a:extLst>
          </p:cNvPr>
          <p:cNvCxnSpPr>
            <a:cxnSpLocks/>
            <a:stCxn id="38" idx="6"/>
            <a:endCxn id="44" idx="2"/>
          </p:cNvCxnSpPr>
          <p:nvPr/>
        </p:nvCxnSpPr>
        <p:spPr>
          <a:xfrm rot="16200000" flipV="1">
            <a:off x="8029604" y="4090988"/>
            <a:ext cx="747189" cy="868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FCA5B7E5-AFEA-48EC-AA81-9291A1EE4C16}"/>
              </a:ext>
            </a:extLst>
          </p:cNvPr>
          <p:cNvCxnSpPr>
            <a:cxnSpLocks/>
            <a:stCxn id="39" idx="6"/>
            <a:endCxn id="44" idx="2"/>
          </p:cNvCxnSpPr>
          <p:nvPr/>
        </p:nvCxnSpPr>
        <p:spPr>
          <a:xfrm rot="16200000" flipV="1">
            <a:off x="8245604" y="3874988"/>
            <a:ext cx="747189" cy="1300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077911AE-2AB7-4BC7-9E84-FE4252C09836}"/>
              </a:ext>
            </a:extLst>
          </p:cNvPr>
          <p:cNvCxnSpPr>
            <a:cxnSpLocks/>
            <a:stCxn id="42" idx="6"/>
            <a:endCxn id="46" idx="2"/>
          </p:cNvCxnSpPr>
          <p:nvPr/>
        </p:nvCxnSpPr>
        <p:spPr>
          <a:xfrm rot="16200000">
            <a:off x="7383764" y="3444828"/>
            <a:ext cx="747189" cy="216032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75B4B65D-C654-425D-8FCC-4D6322C71E45}"/>
              </a:ext>
            </a:extLst>
          </p:cNvPr>
          <p:cNvCxnSpPr>
            <a:cxnSpLocks/>
            <a:stCxn id="37" idx="6"/>
            <a:endCxn id="46" idx="2"/>
          </p:cNvCxnSpPr>
          <p:nvPr/>
        </p:nvCxnSpPr>
        <p:spPr>
          <a:xfrm rot="16200000">
            <a:off x="8247764" y="4308828"/>
            <a:ext cx="747189" cy="43232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012C044E-0168-4453-9900-8686F8B7B9FE}"/>
              </a:ext>
            </a:extLst>
          </p:cNvPr>
          <p:cNvCxnSpPr>
            <a:cxnSpLocks/>
            <a:stCxn id="38" idx="6"/>
            <a:endCxn id="46" idx="2"/>
          </p:cNvCxnSpPr>
          <p:nvPr/>
        </p:nvCxnSpPr>
        <p:spPr>
          <a:xfrm rot="16200000">
            <a:off x="8463764" y="4524828"/>
            <a:ext cx="747189" cy="32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29" name="直接连接符 28">
            <a:extLst>
              <a:ext uri="{FF2B5EF4-FFF2-40B4-BE49-F238E27FC236}">
                <a16:creationId xmlns:a16="http://schemas.microsoft.com/office/drawing/2014/main" id="{EAF30933-7973-4F1A-93E7-2996A7B173A4}"/>
              </a:ext>
            </a:extLst>
          </p:cNvPr>
          <p:cNvCxnSpPr>
            <a:cxnSpLocks/>
            <a:stCxn id="39" idx="6"/>
            <a:endCxn id="46" idx="2"/>
          </p:cNvCxnSpPr>
          <p:nvPr/>
        </p:nvCxnSpPr>
        <p:spPr>
          <a:xfrm flipH="1" flipV="1">
            <a:off x="8837519" y="4151393"/>
            <a:ext cx="431680" cy="747189"/>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30970EE1-3CEE-48F1-9AE9-D1140B602F4A}"/>
              </a:ext>
            </a:extLst>
          </p:cNvPr>
          <p:cNvCxnSpPr>
            <a:cxnSpLocks/>
            <a:stCxn id="42" idx="6"/>
            <a:endCxn id="47" idx="2"/>
          </p:cNvCxnSpPr>
          <p:nvPr/>
        </p:nvCxnSpPr>
        <p:spPr>
          <a:xfrm rot="16200000">
            <a:off x="7599604" y="3228988"/>
            <a:ext cx="747189" cy="2592000"/>
          </a:xfrm>
          <a:prstGeom prst="line">
            <a:avLst/>
          </a:prstGeom>
          <a:ln w="28575">
            <a:solidFill>
              <a:srgbClr val="00C4FF"/>
            </a:solidFill>
          </a:ln>
        </p:spPr>
        <p:style>
          <a:lnRef idx="1">
            <a:schemeClr val="dk1"/>
          </a:lnRef>
          <a:fillRef idx="0">
            <a:schemeClr val="dk1"/>
          </a:fillRef>
          <a:effectRef idx="0">
            <a:schemeClr val="dk1"/>
          </a:effectRef>
          <a:fontRef idx="minor">
            <a:schemeClr val="tx1"/>
          </a:fontRef>
        </p:style>
      </p:cxnSp>
      <p:cxnSp>
        <p:nvCxnSpPr>
          <p:cNvPr id="31" name="直接连接符 30">
            <a:extLst>
              <a:ext uri="{FF2B5EF4-FFF2-40B4-BE49-F238E27FC236}">
                <a16:creationId xmlns:a16="http://schemas.microsoft.com/office/drawing/2014/main" id="{BC4EF9A9-53DE-42B8-BBC6-D98DB9E40758}"/>
              </a:ext>
            </a:extLst>
          </p:cNvPr>
          <p:cNvCxnSpPr>
            <a:cxnSpLocks/>
            <a:stCxn id="37" idx="6"/>
            <a:endCxn id="47" idx="2"/>
          </p:cNvCxnSpPr>
          <p:nvPr/>
        </p:nvCxnSpPr>
        <p:spPr>
          <a:xfrm rot="16200000">
            <a:off x="8463604" y="4092988"/>
            <a:ext cx="747189" cy="864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DCF6BF4A-47AD-445F-A26C-01310E4321EA}"/>
              </a:ext>
            </a:extLst>
          </p:cNvPr>
          <p:cNvCxnSpPr>
            <a:cxnSpLocks/>
            <a:stCxn id="38" idx="6"/>
            <a:endCxn id="47" idx="2"/>
          </p:cNvCxnSpPr>
          <p:nvPr/>
        </p:nvCxnSpPr>
        <p:spPr>
          <a:xfrm rot="16200000">
            <a:off x="8679604" y="4308988"/>
            <a:ext cx="747189" cy="43200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DC391BBE-AFBA-4F9B-9425-F0EB58BA0F17}"/>
              </a:ext>
            </a:extLst>
          </p:cNvPr>
          <p:cNvCxnSpPr>
            <a:cxnSpLocks/>
            <a:stCxn id="39" idx="6"/>
            <a:endCxn id="47" idx="2"/>
          </p:cNvCxnSpPr>
          <p:nvPr/>
        </p:nvCxnSpPr>
        <p:spPr>
          <a:xfrm rot="16200000">
            <a:off x="8895604" y="4524988"/>
            <a:ext cx="747189" cy="0"/>
          </a:xfrm>
          <a:prstGeom prst="line">
            <a:avLst/>
          </a:prstGeom>
          <a:ln w="6350">
            <a:solidFill>
              <a:schemeClr val="tx2">
                <a:lumMod val="90000"/>
              </a:schemeClr>
            </a:solidFill>
          </a:ln>
        </p:spPr>
        <p:style>
          <a:lnRef idx="1">
            <a:schemeClr val="dk1"/>
          </a:lnRef>
          <a:fillRef idx="0">
            <a:schemeClr val="dk1"/>
          </a:fillRef>
          <a:effectRef idx="0">
            <a:schemeClr val="dk1"/>
          </a:effectRef>
          <a:fontRef idx="minor">
            <a:schemeClr val="tx1"/>
          </a:fontRef>
        </p:style>
      </p:cxnSp>
      <p:sp>
        <p:nvSpPr>
          <p:cNvPr id="34" name="椭圆 33">
            <a:extLst>
              <a:ext uri="{FF2B5EF4-FFF2-40B4-BE49-F238E27FC236}">
                <a16:creationId xmlns:a16="http://schemas.microsoft.com/office/drawing/2014/main" id="{893840DB-B621-4D64-B5F2-E7C2A3150B12}"/>
              </a:ext>
            </a:extLst>
          </p:cNvPr>
          <p:cNvSpPr/>
          <p:nvPr/>
        </p:nvSpPr>
        <p:spPr>
          <a:xfrm rot="16200000">
            <a:off x="6947199" y="4898583"/>
            <a:ext cx="324000" cy="324000"/>
          </a:xfrm>
          <a:prstGeom prst="ellipse">
            <a:avLst/>
          </a:prstGeom>
          <a:solidFill>
            <a:srgbClr val="00C4FF"/>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1</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35" name="椭圆 34">
            <a:extLst>
              <a:ext uri="{FF2B5EF4-FFF2-40B4-BE49-F238E27FC236}">
                <a16:creationId xmlns:a16="http://schemas.microsoft.com/office/drawing/2014/main" id="{66E18509-53DB-4ABE-8F3E-D3C5EF46DBAE}"/>
              </a:ext>
            </a:extLst>
          </p:cNvPr>
          <p:cNvSpPr/>
          <p:nvPr/>
        </p:nvSpPr>
        <p:spPr>
          <a:xfrm rot="16200000">
            <a:off x="7379199" y="4898583"/>
            <a:ext cx="324000" cy="324000"/>
          </a:xfrm>
          <a:prstGeom prst="ellipse">
            <a:avLst/>
          </a:prstGeom>
          <a:solidFill>
            <a:srgbClr val="00C4FF"/>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2</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36" name="椭圆 35">
            <a:extLst>
              <a:ext uri="{FF2B5EF4-FFF2-40B4-BE49-F238E27FC236}">
                <a16:creationId xmlns:a16="http://schemas.microsoft.com/office/drawing/2014/main" id="{F635240A-8BF5-4308-930C-CF9900F2B917}"/>
              </a:ext>
            </a:extLst>
          </p:cNvPr>
          <p:cNvSpPr/>
          <p:nvPr/>
        </p:nvSpPr>
        <p:spPr>
          <a:xfrm rot="16200000">
            <a:off x="7811199" y="4898582"/>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3</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37" name="椭圆 36">
            <a:extLst>
              <a:ext uri="{FF2B5EF4-FFF2-40B4-BE49-F238E27FC236}">
                <a16:creationId xmlns:a16="http://schemas.microsoft.com/office/drawing/2014/main" id="{4960AFAE-36FC-4292-B42D-13D5DAC75962}"/>
              </a:ext>
            </a:extLst>
          </p:cNvPr>
          <p:cNvSpPr/>
          <p:nvPr/>
        </p:nvSpPr>
        <p:spPr>
          <a:xfrm rot="16200000">
            <a:off x="8243199" y="4898582"/>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4</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38" name="椭圆 37">
            <a:extLst>
              <a:ext uri="{FF2B5EF4-FFF2-40B4-BE49-F238E27FC236}">
                <a16:creationId xmlns:a16="http://schemas.microsoft.com/office/drawing/2014/main" id="{A24A870C-5E69-4E9B-835D-43844E01AEB6}"/>
              </a:ext>
            </a:extLst>
          </p:cNvPr>
          <p:cNvSpPr/>
          <p:nvPr/>
        </p:nvSpPr>
        <p:spPr>
          <a:xfrm rot="16200000">
            <a:off x="8675199" y="4898582"/>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5</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39" name="椭圆 38">
            <a:extLst>
              <a:ext uri="{FF2B5EF4-FFF2-40B4-BE49-F238E27FC236}">
                <a16:creationId xmlns:a16="http://schemas.microsoft.com/office/drawing/2014/main" id="{F7728740-05D9-40C4-9B4D-D35E75E664E1}"/>
              </a:ext>
            </a:extLst>
          </p:cNvPr>
          <p:cNvSpPr/>
          <p:nvPr/>
        </p:nvSpPr>
        <p:spPr>
          <a:xfrm rot="16200000">
            <a:off x="9107199" y="4898582"/>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6</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40" name="椭圆 39">
            <a:extLst>
              <a:ext uri="{FF2B5EF4-FFF2-40B4-BE49-F238E27FC236}">
                <a16:creationId xmlns:a16="http://schemas.microsoft.com/office/drawing/2014/main" id="{9AF43AA2-736C-413A-AA80-BBC078B7B59C}"/>
              </a:ext>
            </a:extLst>
          </p:cNvPr>
          <p:cNvSpPr/>
          <p:nvPr/>
        </p:nvSpPr>
        <p:spPr>
          <a:xfrm rot="16200000">
            <a:off x="9539199" y="4898582"/>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7</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41" name="椭圆 40">
            <a:extLst>
              <a:ext uri="{FF2B5EF4-FFF2-40B4-BE49-F238E27FC236}">
                <a16:creationId xmlns:a16="http://schemas.microsoft.com/office/drawing/2014/main" id="{D49E0027-93DA-4C90-A485-B4A9E92EFCF7}"/>
              </a:ext>
            </a:extLst>
          </p:cNvPr>
          <p:cNvSpPr/>
          <p:nvPr/>
        </p:nvSpPr>
        <p:spPr>
          <a:xfrm rot="16200000">
            <a:off x="9971199" y="4898582"/>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8</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42" name="椭圆 41">
            <a:extLst>
              <a:ext uri="{FF2B5EF4-FFF2-40B4-BE49-F238E27FC236}">
                <a16:creationId xmlns:a16="http://schemas.microsoft.com/office/drawing/2014/main" id="{06A64A2C-7FFC-4935-953A-B29E167B9B4B}"/>
              </a:ext>
            </a:extLst>
          </p:cNvPr>
          <p:cNvSpPr/>
          <p:nvPr/>
        </p:nvSpPr>
        <p:spPr>
          <a:xfrm rot="16200000">
            <a:off x="6515199" y="4898583"/>
            <a:ext cx="324000" cy="324000"/>
          </a:xfrm>
          <a:prstGeom prst="ellipse">
            <a:avLst/>
          </a:prstGeom>
          <a:solidFill>
            <a:srgbClr val="00C4FF"/>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0</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43" name="椭圆 42">
            <a:extLst>
              <a:ext uri="{FF2B5EF4-FFF2-40B4-BE49-F238E27FC236}">
                <a16:creationId xmlns:a16="http://schemas.microsoft.com/office/drawing/2014/main" id="{712783FE-B35A-49DB-9CD8-F68B13F9DA41}"/>
              </a:ext>
            </a:extLst>
          </p:cNvPr>
          <p:cNvSpPr/>
          <p:nvPr/>
        </p:nvSpPr>
        <p:spPr>
          <a:xfrm rot="16200000">
            <a:off x="10403199" y="4898582"/>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u</a:t>
            </a:r>
            <a:r>
              <a:rPr lang="en-US" altLang="zh-CN" sz="1600" b="1" baseline="-25000" dirty="0">
                <a:solidFill>
                  <a:sysClr val="windowText" lastClr="000000"/>
                </a:solidFill>
                <a:latin typeface="Arial" panose="020B0604020202020204" pitchFamily="34" charset="0"/>
                <a:cs typeface="Arial" panose="020B0604020202020204" pitchFamily="34" charset="0"/>
              </a:rPr>
              <a:t>9</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44" name="椭圆 43">
            <a:extLst>
              <a:ext uri="{FF2B5EF4-FFF2-40B4-BE49-F238E27FC236}">
                <a16:creationId xmlns:a16="http://schemas.microsoft.com/office/drawing/2014/main" id="{41247B58-0070-4BB9-B500-965487826D07}"/>
              </a:ext>
            </a:extLst>
          </p:cNvPr>
          <p:cNvSpPr/>
          <p:nvPr/>
        </p:nvSpPr>
        <p:spPr>
          <a:xfrm rot="16200000">
            <a:off x="7807199" y="3827393"/>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v</a:t>
            </a:r>
            <a:r>
              <a:rPr lang="en-US" altLang="zh-CN" sz="1600" b="1" baseline="-25000" dirty="0">
                <a:solidFill>
                  <a:sysClr val="windowText" lastClr="000000"/>
                </a:solidFill>
                <a:latin typeface="Arial" panose="020B0604020202020204" pitchFamily="34" charset="0"/>
                <a:cs typeface="Arial" panose="020B0604020202020204" pitchFamily="34" charset="0"/>
              </a:rPr>
              <a:t>0</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45" name="椭圆 44">
            <a:extLst>
              <a:ext uri="{FF2B5EF4-FFF2-40B4-BE49-F238E27FC236}">
                <a16:creationId xmlns:a16="http://schemas.microsoft.com/office/drawing/2014/main" id="{239BCE8C-F268-461A-96BA-3AE7F853AF06}"/>
              </a:ext>
            </a:extLst>
          </p:cNvPr>
          <p:cNvSpPr/>
          <p:nvPr/>
        </p:nvSpPr>
        <p:spPr>
          <a:xfrm rot="16200000">
            <a:off x="8243199" y="3827393"/>
            <a:ext cx="324000" cy="324000"/>
          </a:xfrm>
          <a:prstGeom prst="ellipse">
            <a:avLst/>
          </a:prstGeom>
          <a:solidFill>
            <a:schemeClr val="tx1"/>
          </a:solidFill>
          <a:ln w="22225">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v</a:t>
            </a:r>
            <a:r>
              <a:rPr lang="en-US" altLang="zh-CN" sz="1600" b="1" baseline="-25000" dirty="0">
                <a:solidFill>
                  <a:sysClr val="windowText" lastClr="000000"/>
                </a:solidFill>
                <a:latin typeface="Arial" panose="020B0604020202020204" pitchFamily="34" charset="0"/>
                <a:cs typeface="Arial" panose="020B0604020202020204" pitchFamily="34" charset="0"/>
              </a:rPr>
              <a:t>1</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46" name="椭圆 45">
            <a:extLst>
              <a:ext uri="{FF2B5EF4-FFF2-40B4-BE49-F238E27FC236}">
                <a16:creationId xmlns:a16="http://schemas.microsoft.com/office/drawing/2014/main" id="{50942FD3-46F7-4889-B4D2-A3F97FDA0775}"/>
              </a:ext>
            </a:extLst>
          </p:cNvPr>
          <p:cNvSpPr/>
          <p:nvPr/>
        </p:nvSpPr>
        <p:spPr>
          <a:xfrm rot="16200000">
            <a:off x="8675519" y="3827393"/>
            <a:ext cx="324000" cy="324000"/>
          </a:xfrm>
          <a:prstGeom prst="ellipse">
            <a:avLst/>
          </a:prstGeom>
          <a:solidFill>
            <a:srgbClr val="00C4FF"/>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v</a:t>
            </a:r>
            <a:r>
              <a:rPr lang="en-US" altLang="zh-CN" sz="1600" b="1" baseline="-25000" dirty="0">
                <a:solidFill>
                  <a:sysClr val="windowText" lastClr="000000"/>
                </a:solidFill>
                <a:latin typeface="Arial" panose="020B0604020202020204" pitchFamily="34" charset="0"/>
                <a:cs typeface="Arial" panose="020B0604020202020204" pitchFamily="34" charset="0"/>
              </a:rPr>
              <a:t>2</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47" name="椭圆 46">
            <a:extLst>
              <a:ext uri="{FF2B5EF4-FFF2-40B4-BE49-F238E27FC236}">
                <a16:creationId xmlns:a16="http://schemas.microsoft.com/office/drawing/2014/main" id="{F27FAC42-0D83-4BDF-99AF-B7D813ADBE6A}"/>
              </a:ext>
            </a:extLst>
          </p:cNvPr>
          <p:cNvSpPr/>
          <p:nvPr/>
        </p:nvSpPr>
        <p:spPr>
          <a:xfrm rot="16200000">
            <a:off x="9107199" y="3827393"/>
            <a:ext cx="324000" cy="324000"/>
          </a:xfrm>
          <a:prstGeom prst="ellipse">
            <a:avLst/>
          </a:prstGeom>
          <a:solidFill>
            <a:srgbClr val="00C4FF"/>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0" rIns="0" bIns="0" rtlCol="0" anchor="ctr"/>
          <a:lstStyle/>
          <a:p>
            <a:pPr algn="ctr"/>
            <a:r>
              <a:rPr lang="en-US" altLang="zh-CN" sz="1600" b="1" dirty="0">
                <a:solidFill>
                  <a:sysClr val="windowText" lastClr="000000"/>
                </a:solidFill>
                <a:latin typeface="Arial" panose="020B0604020202020204" pitchFamily="34" charset="0"/>
                <a:cs typeface="Arial" panose="020B0604020202020204" pitchFamily="34" charset="0"/>
              </a:rPr>
              <a:t>v</a:t>
            </a:r>
            <a:r>
              <a:rPr lang="en-US" altLang="zh-CN" sz="1600" b="1" baseline="-25000" dirty="0">
                <a:solidFill>
                  <a:sysClr val="windowText" lastClr="000000"/>
                </a:solidFill>
                <a:latin typeface="Arial" panose="020B0604020202020204" pitchFamily="34" charset="0"/>
                <a:cs typeface="Arial" panose="020B0604020202020204" pitchFamily="34" charset="0"/>
              </a:rPr>
              <a:t>3</a:t>
            </a:r>
            <a:endParaRPr lang="zh-CN" altLang="en-US" sz="1600" b="1" dirty="0">
              <a:solidFill>
                <a:sysClr val="windowText" lastClr="000000"/>
              </a:solidFill>
              <a:latin typeface="Arial" panose="020B0604020202020204" pitchFamily="34" charset="0"/>
              <a:cs typeface="Arial" panose="020B0604020202020204" pitchFamily="34" charset="0"/>
            </a:endParaRPr>
          </a:p>
        </p:txBody>
      </p:sp>
      <p:sp>
        <p:nvSpPr>
          <p:cNvPr id="48" name="矩形: 圆角 47">
            <a:extLst>
              <a:ext uri="{FF2B5EF4-FFF2-40B4-BE49-F238E27FC236}">
                <a16:creationId xmlns:a16="http://schemas.microsoft.com/office/drawing/2014/main" id="{19EEA62C-407D-4BD3-8E65-AC75B0BD8448}"/>
              </a:ext>
            </a:extLst>
          </p:cNvPr>
          <p:cNvSpPr/>
          <p:nvPr/>
        </p:nvSpPr>
        <p:spPr>
          <a:xfrm>
            <a:off x="7611387" y="5406985"/>
            <a:ext cx="2452818" cy="612383"/>
          </a:xfrm>
          <a:prstGeom prst="round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lstStyle/>
          <a:p>
            <a:pPr>
              <a:lnSpc>
                <a:spcPct val="90000"/>
              </a:lnSpc>
            </a:pPr>
            <a:r>
              <a:rPr lang="en-US" altLang="zh-CN" sz="2000" b="1" dirty="0">
                <a:solidFill>
                  <a:schemeClr val="tx1">
                    <a:lumMod val="75000"/>
                  </a:schemeClr>
                </a:solidFill>
                <a:latin typeface="Arial" panose="020B0604020202020204" pitchFamily="34" charset="0"/>
                <a:cs typeface="Arial" panose="020B0604020202020204" pitchFamily="34" charset="0"/>
              </a:rPr>
              <a:t>Bipartite graph G</a:t>
            </a:r>
            <a:r>
              <a:rPr lang="en-US" altLang="zh-CN" sz="2000" b="1" baseline="-25000" dirty="0">
                <a:solidFill>
                  <a:schemeClr val="tx1">
                    <a:lumMod val="75000"/>
                  </a:schemeClr>
                </a:solidFill>
                <a:latin typeface="Arial" panose="020B0604020202020204" pitchFamily="34" charset="0"/>
                <a:cs typeface="Arial" panose="020B0604020202020204" pitchFamily="34" charset="0"/>
              </a:rPr>
              <a:t>0</a:t>
            </a:r>
            <a:endParaRPr lang="zh-CN" altLang="en-US" sz="2000" b="1"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173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78044A2-7826-49BD-8D68-DBCFD8BDA9E8}"/>
              </a:ext>
            </a:extLst>
          </p:cNvPr>
          <p:cNvSpPr>
            <a:spLocks noGrp="1"/>
          </p:cNvSpPr>
          <p:nvPr>
            <p:ph type="title"/>
          </p:nvPr>
        </p:nvSpPr>
        <p:spPr/>
        <p:txBody>
          <a:bodyPr/>
          <a:lstStyle/>
          <a:p>
            <a:r>
              <a:rPr lang="en-US" altLang="zh-CN" dirty="0"/>
              <a:t>Motivation: Key Insights</a:t>
            </a:r>
            <a:endParaRPr lang="zh-CN" altLang="en-US" dirty="0"/>
          </a:p>
        </p:txBody>
      </p:sp>
      <p:sp>
        <p:nvSpPr>
          <p:cNvPr id="3" name="内容占位符 2">
            <a:extLst>
              <a:ext uri="{FF2B5EF4-FFF2-40B4-BE49-F238E27FC236}">
                <a16:creationId xmlns:a16="http://schemas.microsoft.com/office/drawing/2014/main" id="{CAA9E409-C9C9-402C-A546-810BAD2A195D}"/>
              </a:ext>
            </a:extLst>
          </p:cNvPr>
          <p:cNvSpPr>
            <a:spLocks noGrp="1"/>
          </p:cNvSpPr>
          <p:nvPr>
            <p:ph sz="half" idx="1"/>
          </p:nvPr>
        </p:nvSpPr>
        <p:spPr>
          <a:xfrm>
            <a:off x="685800" y="2219959"/>
            <a:ext cx="5334000" cy="4024125"/>
          </a:xfrm>
        </p:spPr>
        <p:txBody>
          <a:bodyPr>
            <a:normAutofit fontScale="92500" lnSpcReduction="10000"/>
          </a:bodyPr>
          <a:lstStyle/>
          <a:p>
            <a:pPr>
              <a:buFont typeface="Wingdings" panose="05000000000000000000" pitchFamily="2" charset="2"/>
              <a:buChar char="Ø"/>
            </a:pPr>
            <a:r>
              <a:rPr lang="en-US" altLang="zh-CN" dirty="0"/>
              <a:t> Characteristics of CGs</a:t>
            </a:r>
          </a:p>
          <a:p>
            <a:pPr marL="914400" lvl="1" indent="-457200">
              <a:buFont typeface="+mj-lt"/>
              <a:buAutoNum type="arabicPeriod"/>
            </a:pPr>
            <a:r>
              <a:rPr lang="en-US" altLang="zh-CN" sz="2000" dirty="0"/>
              <a:t>The size of CGs dynamically changes. </a:t>
            </a:r>
            <a:r>
              <a:rPr lang="en-US" altLang="zh-CN" sz="2000" dirty="0">
                <a:solidFill>
                  <a:srgbClr val="FFC000"/>
                </a:solidFill>
              </a:rPr>
              <a:t>Most of these CGs are relatively small</a:t>
            </a:r>
            <a:r>
              <a:rPr lang="en-US" altLang="zh-CN" sz="2000" dirty="0"/>
              <a:t>.</a:t>
            </a:r>
          </a:p>
          <a:p>
            <a:pPr marL="914400" lvl="1" indent="-457200">
              <a:buFont typeface="+mj-lt"/>
              <a:buAutoNum type="arabicPeriod"/>
            </a:pPr>
            <a:r>
              <a:rPr lang="en-US" altLang="zh-CN" sz="2000" dirty="0"/>
              <a:t>The computational subgraph of the current enumeration node can be directly used for node generation.</a:t>
            </a:r>
          </a:p>
          <a:p>
            <a:pPr marL="914400" lvl="1" indent="-457200">
              <a:buFont typeface="+mj-lt"/>
              <a:buAutoNum type="arabicPeriod"/>
            </a:pPr>
            <a:r>
              <a:rPr lang="en-US" altLang="zh-CN" sz="2000" dirty="0"/>
              <a:t>Existing algorithms require access to vertices outside their corresponding CGs.</a:t>
            </a:r>
          </a:p>
          <a:p>
            <a:pPr lvl="0">
              <a:buFont typeface="Wingdings" panose="05000000000000000000" pitchFamily="2" charset="2"/>
              <a:buChar char="Ø"/>
            </a:pPr>
            <a:r>
              <a:rPr lang="en-US" altLang="zh-CN" dirty="0">
                <a:solidFill>
                  <a:prstClr val="white"/>
                </a:solidFill>
              </a:rPr>
              <a:t> Limitations of existing works</a:t>
            </a:r>
            <a:endParaRPr lang="en-US" altLang="zh-CN" sz="2000" dirty="0">
              <a:solidFill>
                <a:prstClr val="white"/>
              </a:solidFill>
            </a:endParaRPr>
          </a:p>
          <a:p>
            <a:pPr marL="914400" lvl="1" indent="-457200">
              <a:buFont typeface="+mj-lt"/>
              <a:buAutoNum type="arabicPeriod"/>
            </a:pPr>
            <a:r>
              <a:rPr lang="en-US" altLang="zh-CN" sz="2000" dirty="0"/>
              <a:t>They typically operate on the original graph, resulting in </a:t>
            </a:r>
            <a:r>
              <a:rPr lang="en-US" altLang="zh-CN" sz="2000" dirty="0">
                <a:solidFill>
                  <a:srgbClr val="FFC000"/>
                </a:solidFill>
              </a:rPr>
              <a:t>extensive access to vertices outside CGs</a:t>
            </a:r>
            <a:r>
              <a:rPr lang="en-US" altLang="zh-CN" sz="2000" dirty="0"/>
              <a:t>.</a:t>
            </a:r>
          </a:p>
          <a:p>
            <a:pPr marL="914400" lvl="1" indent="-457200">
              <a:buFont typeface="+mj-lt"/>
              <a:buAutoNum type="arabicPeriod"/>
            </a:pPr>
            <a:r>
              <a:rPr lang="en-US" altLang="zh-CN" sz="2000" dirty="0"/>
              <a:t>They commonly utilize the adjacency list as the default choice for representing graphs.</a:t>
            </a:r>
          </a:p>
        </p:txBody>
      </p:sp>
      <p:pic>
        <p:nvPicPr>
          <p:cNvPr id="49" name="图片 48">
            <a:extLst>
              <a:ext uri="{FF2B5EF4-FFF2-40B4-BE49-F238E27FC236}">
                <a16:creationId xmlns:a16="http://schemas.microsoft.com/office/drawing/2014/main" id="{9782BC4D-0759-4217-8EC6-59484B0159B5}"/>
              </a:ext>
            </a:extLst>
          </p:cNvPr>
          <p:cNvPicPr>
            <a:picLocks noChangeAspect="1"/>
          </p:cNvPicPr>
          <p:nvPr/>
        </p:nvPicPr>
        <p:blipFill>
          <a:blip r:embed="rId3"/>
          <a:stretch>
            <a:fillRect/>
          </a:stretch>
        </p:blipFill>
        <p:spPr>
          <a:xfrm>
            <a:off x="6299200" y="3958363"/>
            <a:ext cx="5435600" cy="1381841"/>
          </a:xfrm>
          <a:prstGeom prst="rect">
            <a:avLst/>
          </a:prstGeom>
        </p:spPr>
      </p:pic>
      <p:sp>
        <p:nvSpPr>
          <p:cNvPr id="50" name="矩形: 圆角 49">
            <a:extLst>
              <a:ext uri="{FF2B5EF4-FFF2-40B4-BE49-F238E27FC236}">
                <a16:creationId xmlns:a16="http://schemas.microsoft.com/office/drawing/2014/main" id="{9E1E7BF5-1720-4CA7-8146-6B4A1CF3E434}"/>
              </a:ext>
            </a:extLst>
          </p:cNvPr>
          <p:cNvSpPr/>
          <p:nvPr/>
        </p:nvSpPr>
        <p:spPr>
          <a:xfrm>
            <a:off x="6299200" y="5406985"/>
            <a:ext cx="5435600" cy="686642"/>
          </a:xfrm>
          <a:prstGeom prst="round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lstStyle/>
          <a:p>
            <a:pPr>
              <a:lnSpc>
                <a:spcPct val="90000"/>
              </a:lnSpc>
            </a:pPr>
            <a:r>
              <a:rPr lang="en-US" altLang="zh-CN" dirty="0">
                <a:solidFill>
                  <a:schemeClr val="tx1">
                    <a:lumMod val="75000"/>
                  </a:schemeClr>
                </a:solidFill>
                <a:latin typeface="Arial" panose="020B0604020202020204" pitchFamily="34" charset="0"/>
                <a:cs typeface="Arial" panose="020B0604020202020204" pitchFamily="34" charset="0"/>
              </a:rPr>
              <a:t> Percentage of vertices inside and outside CGs on real-world datasets.</a:t>
            </a:r>
            <a:endParaRPr lang="zh-CN" altLang="en-US" dirty="0">
              <a:solidFill>
                <a:schemeClr val="tx1">
                  <a:lumMod val="75000"/>
                </a:schemeClr>
              </a:solidFill>
              <a:latin typeface="Arial" panose="020B0604020202020204" pitchFamily="34" charset="0"/>
              <a:cs typeface="Arial" panose="020B0604020202020204" pitchFamily="34" charset="0"/>
            </a:endParaRPr>
          </a:p>
        </p:txBody>
      </p:sp>
      <p:pic>
        <p:nvPicPr>
          <p:cNvPr id="51" name="图片 50">
            <a:extLst>
              <a:ext uri="{FF2B5EF4-FFF2-40B4-BE49-F238E27FC236}">
                <a16:creationId xmlns:a16="http://schemas.microsoft.com/office/drawing/2014/main" id="{2B7B4DE9-0B0A-46CC-894C-24E6AA1432CF}"/>
              </a:ext>
            </a:extLst>
          </p:cNvPr>
          <p:cNvPicPr>
            <a:picLocks noChangeAspect="1"/>
          </p:cNvPicPr>
          <p:nvPr/>
        </p:nvPicPr>
        <p:blipFill>
          <a:blip r:embed="rId4"/>
          <a:stretch>
            <a:fillRect/>
          </a:stretch>
        </p:blipFill>
        <p:spPr>
          <a:xfrm>
            <a:off x="6299201" y="1114425"/>
            <a:ext cx="5435600" cy="1793091"/>
          </a:xfrm>
          <a:prstGeom prst="rect">
            <a:avLst/>
          </a:prstGeom>
        </p:spPr>
      </p:pic>
      <p:sp>
        <p:nvSpPr>
          <p:cNvPr id="52" name="矩形: 圆角 51">
            <a:extLst>
              <a:ext uri="{FF2B5EF4-FFF2-40B4-BE49-F238E27FC236}">
                <a16:creationId xmlns:a16="http://schemas.microsoft.com/office/drawing/2014/main" id="{BB85CB8E-5B2B-481C-A214-94FAF0135741}"/>
              </a:ext>
            </a:extLst>
          </p:cNvPr>
          <p:cNvSpPr/>
          <p:nvPr/>
        </p:nvSpPr>
        <p:spPr>
          <a:xfrm>
            <a:off x="6299200" y="2963814"/>
            <a:ext cx="5435600" cy="465186"/>
          </a:xfrm>
          <a:prstGeom prst="round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t"/>
          <a:lstStyle/>
          <a:p>
            <a:pPr>
              <a:lnSpc>
                <a:spcPct val="90000"/>
              </a:lnSpc>
            </a:pPr>
            <a:r>
              <a:rPr lang="en-US" altLang="zh-CN" dirty="0">
                <a:solidFill>
                  <a:schemeClr val="tx1">
                    <a:lumMod val="75000"/>
                  </a:schemeClr>
                </a:solidFill>
                <a:latin typeface="Arial" panose="020B0604020202020204" pitchFamily="34" charset="0"/>
                <a:cs typeface="Arial" panose="020B0604020202020204" pitchFamily="34" charset="0"/>
              </a:rPr>
              <a:t> Distribution of CG sizes based on |L| and |C|.</a:t>
            </a:r>
            <a:endParaRPr lang="zh-CN" altLang="en-US" dirty="0">
              <a:solidFill>
                <a:schemeClr val="tx1">
                  <a:lumMod val="75000"/>
                </a:schemeClr>
              </a:solidFill>
              <a:latin typeface="Arial" panose="020B0604020202020204" pitchFamily="34" charset="0"/>
              <a:cs typeface="Arial" panose="020B0604020202020204" pitchFamily="34" charset="0"/>
            </a:endParaRPr>
          </a:p>
        </p:txBody>
      </p:sp>
      <p:sp>
        <p:nvSpPr>
          <p:cNvPr id="53" name="箭头: 右 52">
            <a:extLst>
              <a:ext uri="{FF2B5EF4-FFF2-40B4-BE49-F238E27FC236}">
                <a16:creationId xmlns:a16="http://schemas.microsoft.com/office/drawing/2014/main" id="{B41E8CBF-B821-4878-81AB-C3A1D58CDCBC}"/>
              </a:ext>
            </a:extLst>
          </p:cNvPr>
          <p:cNvSpPr/>
          <p:nvPr/>
        </p:nvSpPr>
        <p:spPr>
          <a:xfrm>
            <a:off x="5575296" y="2792824"/>
            <a:ext cx="596906" cy="305976"/>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箭头: 右 53">
            <a:extLst>
              <a:ext uri="{FF2B5EF4-FFF2-40B4-BE49-F238E27FC236}">
                <a16:creationId xmlns:a16="http://schemas.microsoft.com/office/drawing/2014/main" id="{820BF3F8-4998-4037-AFFE-27744864A9C6}"/>
              </a:ext>
            </a:extLst>
          </p:cNvPr>
          <p:cNvSpPr/>
          <p:nvPr/>
        </p:nvSpPr>
        <p:spPr>
          <a:xfrm>
            <a:off x="5575296" y="4926424"/>
            <a:ext cx="596906" cy="305976"/>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21806809"/>
      </p:ext>
    </p:extLst>
  </p:cSld>
  <p:clrMapOvr>
    <a:masterClrMapping/>
  </p:clrMapOvr>
</p:sld>
</file>

<file path=ppt/theme/theme1.xml><?xml version="1.0" encoding="utf-8"?>
<a:theme xmlns:a="http://schemas.openxmlformats.org/drawingml/2006/main" name="Vapor Trai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2910</TotalTime>
  <Words>3431</Words>
  <Application>Microsoft Office PowerPoint</Application>
  <PresentationFormat>宽屏</PresentationFormat>
  <Paragraphs>418</Paragraphs>
  <Slides>21</Slides>
  <Notes>21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-apple-system</vt:lpstr>
      <vt:lpstr>KaTeX_Main</vt:lpstr>
      <vt:lpstr>KaTeX_Math</vt:lpstr>
      <vt:lpstr>NimbusRomNo9L-Regu</vt:lpstr>
      <vt:lpstr>黑体</vt:lpstr>
      <vt:lpstr>Arial</vt:lpstr>
      <vt:lpstr>Arial Narrow</vt:lpstr>
      <vt:lpstr>Calibri</vt:lpstr>
      <vt:lpstr>Cambria Math</vt:lpstr>
      <vt:lpstr>Century Gothic</vt:lpstr>
      <vt:lpstr>Consolas</vt:lpstr>
      <vt:lpstr>Times New Roman</vt:lpstr>
      <vt:lpstr>Wingdings</vt:lpstr>
      <vt:lpstr>Vapor Trail</vt:lpstr>
      <vt:lpstr>Enumeration of Billions of Maximal Bicliques in Bipartite Graphs without Using GPUs</vt:lpstr>
      <vt:lpstr>Outline</vt:lpstr>
      <vt:lpstr>Introduction</vt:lpstr>
      <vt:lpstr>Introduction: Problem Definition</vt:lpstr>
      <vt:lpstr>Introduction: Baseline MBE Approach</vt:lpstr>
      <vt:lpstr>Introduction: Graph Representation in Memory</vt:lpstr>
      <vt:lpstr>Motivation</vt:lpstr>
      <vt:lpstr>Motivation: Computational Subgraph</vt:lpstr>
      <vt:lpstr>Motivation: Key Insights</vt:lpstr>
      <vt:lpstr>AdaMBE: Adaptive MBE Algorithm</vt:lpstr>
      <vt:lpstr>AdaMBE: Redesign of Key Operations Using Local Neighborhood Information</vt:lpstr>
      <vt:lpstr>AdaMBE: Redesign of Key Operations Using Local Neighborhood Information</vt:lpstr>
      <vt:lpstr>AdaMBE: Redesign of Key Operations Using Local Neighborhood Information</vt:lpstr>
      <vt:lpstr>AdaMBE: Hybrid In-Memory Representation of Computational Subgraphs</vt:lpstr>
      <vt:lpstr>Evaluation</vt:lpstr>
      <vt:lpstr>Evaluation: Datasets</vt:lpstr>
      <vt:lpstr>Evaluation: Overall Evaluation</vt:lpstr>
      <vt:lpstr>Evaluation: Overall Evaluation</vt:lpstr>
      <vt:lpstr>Evaluation: Breakdown Analysis</vt:lpstr>
      <vt:lpstr>Evaluation: Sensitivity Analysis</vt:lpstr>
      <vt:lpstr>Enumeration of Billions of Maximal Bicliques in Bipartite Graphs without Using GPUs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Szymanski</dc:creator>
  <cp:lastModifiedBy>Zhe Pan</cp:lastModifiedBy>
  <cp:revision>190</cp:revision>
  <dcterms:created xsi:type="dcterms:W3CDTF">2023-05-31T14:58:14Z</dcterms:created>
  <dcterms:modified xsi:type="dcterms:W3CDTF">2024-11-21T19:26:15Z</dcterms:modified>
</cp:coreProperties>
</file>